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sldIdLst>
    <p:sldId id="270" r:id="rId2"/>
    <p:sldId id="273" r:id="rId3"/>
    <p:sldId id="272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6D79"/>
    <a:srgbClr val="BF9F57"/>
    <a:srgbClr val="A3156B"/>
    <a:srgbClr val="EE4A62"/>
    <a:srgbClr val="2A46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71"/>
    <p:restoredTop sz="94627"/>
  </p:normalViewPr>
  <p:slideViewPr>
    <p:cSldViewPr snapToGrid="0" snapToObjects="1">
      <p:cViewPr varScale="1">
        <p:scale>
          <a:sx n="86" d="100"/>
          <a:sy n="86" d="100"/>
        </p:scale>
        <p:origin x="643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D5CE5-F81C-D441-8A9E-C99CA44AFB01}" type="datetimeFigureOut">
              <a:rPr lang="fi-FI" smtClean="0"/>
              <a:t>29.6.2023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8CEDD-0721-F24D-AE27-D586FE711E6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8602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47923B-BE45-534C-9AE6-06941D09C8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3514BFE-01C5-7443-9138-757EE62393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85BC634-38E0-6C4E-9BF1-D5DFB267A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74C0-C1F1-EF40-8268-D299A491A67B}" type="datetime1">
              <a:rPr lang="fi-FI" smtClean="0"/>
              <a:t>29.6.2023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31460B-0595-0044-85B2-327A8CFDD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B4E13D3-0896-2E46-9986-BEFF1DC41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388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7FF480-713D-464C-8E3E-E2B4F2BB9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4659DF7-DEF7-B244-A80F-B2AFF3ADE6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6FCADE8-8FDB-624A-963D-A5C7E1321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8BFE-30D3-8641-86F8-9D7AEC165F63}" type="datetime1">
              <a:rPr lang="fi-FI" smtClean="0"/>
              <a:t>29.6.2023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FAFB0EA-FC92-D841-8FE7-6F11D1C20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CA5E3FC-8D89-5948-909E-1DE1C60D3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1063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AC5AD2A3-EB9F-004E-B230-81158647D4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946CCAC-F21B-524C-8C08-DC435637BE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F1691BD-6015-134A-9554-1C10C1DA2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2BFC-98B0-5945-88FE-AB1A6A1DFDAF}" type="datetime1">
              <a:rPr lang="fi-FI" smtClean="0"/>
              <a:t>29.6.2023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19681F3-4F43-E24D-97B2-F6ECE376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B52EF86-6B1E-EF4D-A4FE-8D689356F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5512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13AA6F-9037-4F4A-8766-8A9FE9319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588" y="365125"/>
            <a:ext cx="9276319" cy="1325563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C2D72C-7D55-1348-BD0D-74119D4BA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588" y="1825625"/>
            <a:ext cx="11340824" cy="435133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43BCA30-8E90-7A40-BA16-E4E4D64ACF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1588" y="6356350"/>
            <a:ext cx="2743200" cy="365125"/>
          </a:xfrm>
        </p:spPr>
        <p:txBody>
          <a:bodyPr/>
          <a:lstStyle/>
          <a:p>
            <a:fld id="{6D8A9D6E-0819-0C47-BFC9-7C25F5459920}" type="datetime1">
              <a:rPr lang="fi-FI" smtClean="0"/>
              <a:t>29.6.2023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3DA2500-8F15-9248-828D-E18A2D8C6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28F085E-862A-C846-B4D4-7B920AB07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9264" y="6356350"/>
            <a:ext cx="3752161" cy="365125"/>
          </a:xfrm>
        </p:spPr>
        <p:txBody>
          <a:bodyPr/>
          <a:lstStyle>
            <a:lvl1pPr algn="r">
              <a:defRPr/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3371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2D77F4-CBCE-D242-9C4F-2809D0A84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D6D94AB-5F4A-0D40-ABC2-55FF2E59B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45C75C3-F0A1-DA4E-8273-82E622F7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2C2C-17CF-334C-9C45-0E16E28A0297}" type="datetime1">
              <a:rPr lang="fi-FI" smtClean="0"/>
              <a:t>29.6.2023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DA616C-C0BC-2A42-B37D-E5BCFE793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7F17860-837D-ED4B-A015-2757444F0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428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902B56-3ABB-BA48-94BB-F7E99E3E1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4A48C1A-1C17-C540-BA8E-B27AA3F2A0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76879F5-8661-0844-811A-5344E83FC4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2FE165A-0A77-E64C-AB14-2BC8EB839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A669-C0D2-6C47-A681-B644227B8953}" type="datetime1">
              <a:rPr lang="fi-FI" smtClean="0"/>
              <a:t>29.6.2023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446C5CF-7BD9-7243-9B57-396251E89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FBD34A2-52E8-E740-86C4-842338396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92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10EB24-A2C8-D94A-8CFB-6A1A1C4E8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254DC52-6B0D-6443-9BF7-4D39C7A6D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886EC34-725F-A343-AA85-82651D592E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B3F9001-3116-D44E-8D62-39EC50E29D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FF0F763-8453-DC46-B2D6-11E2E56DAB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525DE5B-0741-904E-AF1C-AD0B9DDD7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4AB7-C0D5-4943-AE7D-77FB0FA9DC55}" type="datetime1">
              <a:rPr lang="fi-FI" smtClean="0"/>
              <a:t>29.6.2023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21B8BEA-B90C-7F4D-BAFE-7F0560415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79293AD-04C7-7C45-A113-8EC3067CB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964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45A6F5-DA48-954B-8E1D-B8AFAF49C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CFB4815-D933-1B43-9851-CF59D8ACB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F32B-3FDA-D640-86AE-2103B4E566EB}" type="datetime1">
              <a:rPr lang="fi-FI" smtClean="0"/>
              <a:t>29.6.2023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744A456-7E15-8B44-BAC8-D7D79C3A2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7CE9FB8-5EDB-D941-A23B-23C4E90F3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9918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959E36EB-D1EA-D84F-A297-C8CAAD192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4ABF9-E7C7-534B-9336-7AD30EE0917C}" type="datetime1">
              <a:rPr lang="fi-FI" smtClean="0"/>
              <a:t>29.6.2023</a:t>
            </a:fld>
            <a:endParaRPr lang="fi-FI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FB36CD3-809F-DE4C-8368-11A50684A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5F7D42B-42A3-6145-9B63-3E36814DD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2692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0D90C0-3C96-0847-B2D9-BF45DD44A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9B8F289-D237-C84C-8C0F-DD3F8EB34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224E963-11C5-AC44-993A-932AF25AA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5BCE608-21EF-5D4E-91BD-862B36D48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2831-B60E-6140-B69C-901EB0F7408C}" type="datetime1">
              <a:rPr lang="fi-FI" smtClean="0"/>
              <a:t>29.6.2023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1C66CC3-4BF4-0B45-B735-DA8BEC309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D8B60F9-C07B-8146-8C39-649CC58DF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22641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BDB3C7-50ED-2649-A423-6E9139F4A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B1DA4A4-E3A7-FF4E-8870-5697AD343B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E774F91-7E35-4540-A72F-F0E42A0893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4F7BE7C-5D40-0E4E-ACA6-AECAE8B72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35CB-F89A-2649-8DD6-43DBB261A4A4}" type="datetime1">
              <a:rPr lang="fi-FI" smtClean="0"/>
              <a:t>29.6.2023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0E3632C-3E47-8B46-8559-47A155080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E6E8F94-69EB-7F47-A569-5717A9FA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087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3FD4D54-41E1-F84A-BF67-88043D3AB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146" y="365125"/>
            <a:ext cx="9430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340BE8B-A945-4B47-8C98-655B06663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9145" y="1825625"/>
            <a:ext cx="1133227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6310BD8-70FD-B44A-969F-959A42C0FA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04FB5-49D8-944E-ACD9-51642BD0C6A5}" type="datetime1">
              <a:rPr lang="fi-FI" smtClean="0"/>
              <a:t>29.6.2023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8FE58D-28A1-574A-9C79-446ED79A6A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7B25069-8145-DA4D-A403-FA37D9E29F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4662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b="1" dirty="0">
                <a:solidFill>
                  <a:schemeClr val="tx1"/>
                </a:solidFill>
              </a:rPr>
              <a:t>VIRTAA YRITYSELÄMÄÄN  </a:t>
            </a:r>
            <a:r>
              <a:rPr lang="fi-FI" b="1" dirty="0">
                <a:solidFill>
                  <a:srgbClr val="176D79"/>
                </a:solidFill>
              </a:rPr>
              <a:t>www.raahenseudunkehitys.fi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0154ABA0-9FAA-4C43-A659-D5A9C323143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125532" y="-11016"/>
            <a:ext cx="1635893" cy="1210560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FB82C3E1-5574-AF48-8241-E7CBFAB95CE9}"/>
              </a:ext>
            </a:extLst>
          </p:cNvPr>
          <p:cNvCxnSpPr>
            <a:cxnSpLocks/>
          </p:cNvCxnSpPr>
          <p:nvPr userDrawn="1"/>
        </p:nvCxnSpPr>
        <p:spPr>
          <a:xfrm>
            <a:off x="422030" y="6165335"/>
            <a:ext cx="113408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099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76D7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0F030F-85EE-B347-A47A-EFBFD3E56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201" y="490586"/>
            <a:ext cx="9257099" cy="1325563"/>
          </a:xfrm>
        </p:spPr>
        <p:txBody>
          <a:bodyPr>
            <a:normAutofit/>
          </a:bodyPr>
          <a:lstStyle/>
          <a:p>
            <a:r>
              <a:rPr lang="fi-FI" altLang="fi-FI" dirty="0"/>
              <a:t>Käytössä oleva maatalousmaa Raahen seutukunnassa 2013–2022</a:t>
            </a:r>
            <a:endParaRPr lang="fi-FI" sz="300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D7791E1-DD6B-2043-8B26-326E4EC7B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D6E-0819-0C47-BFC9-7C25F5459920}" type="datetime1">
              <a:rPr lang="fi-FI" smtClean="0"/>
              <a:t>29.6.2023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389147F-645E-E041-B13B-072FC7D5E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1588" y="5881563"/>
            <a:ext cx="4114800" cy="365125"/>
          </a:xfrm>
        </p:spPr>
        <p:txBody>
          <a:bodyPr/>
          <a:lstStyle/>
          <a:p>
            <a:pPr algn="l"/>
            <a:r>
              <a:rPr lang="fi-FI" dirty="0"/>
              <a:t>Tilastokeskus/SeutuNet</a:t>
            </a:r>
          </a:p>
          <a:p>
            <a:pPr algn="l"/>
            <a:r>
              <a:rPr lang="fi-FI" dirty="0"/>
              <a:t>Lähde: </a:t>
            </a:r>
            <a:r>
              <a:rPr lang="fi-FI" altLang="fi-FI" dirty="0"/>
              <a:t>Luonnonvarakeskus</a:t>
            </a:r>
            <a:endParaRPr lang="fi-FI" dirty="0"/>
          </a:p>
          <a:p>
            <a:pPr algn="l"/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2C0317E-E993-9B4F-AC87-404B64110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b="1" dirty="0">
                <a:solidFill>
                  <a:schemeClr val="tx1"/>
                </a:solidFill>
              </a:rPr>
              <a:t>VIRTAA YRITYSELÄMÄÄN  </a:t>
            </a:r>
            <a:r>
              <a:rPr lang="fi-FI" b="1" dirty="0">
                <a:solidFill>
                  <a:srgbClr val="176D79"/>
                </a:solidFill>
              </a:rPr>
              <a:t>www.raahenseudunkehitys.fi</a:t>
            </a:r>
          </a:p>
          <a:p>
            <a:endParaRPr lang="fi-FI" dirty="0"/>
          </a:p>
        </p:txBody>
      </p:sp>
      <p:sp>
        <p:nvSpPr>
          <p:cNvPr id="10" name="Tekstikehys 30">
            <a:extLst>
              <a:ext uri="{FF2B5EF4-FFF2-40B4-BE49-F238E27FC236}">
                <a16:creationId xmlns:a16="http://schemas.microsoft.com/office/drawing/2014/main" id="{1492B0D9-2D58-4523-8D4F-BA45538FEF59}"/>
              </a:ext>
            </a:extLst>
          </p:cNvPr>
          <p:cNvSpPr txBox="1"/>
          <p:nvPr/>
        </p:nvSpPr>
        <p:spPr>
          <a:xfrm>
            <a:off x="376216" y="5125571"/>
            <a:ext cx="3367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1200" dirty="0">
              <a:latin typeface="Arial" pitchFamily="34" charset="0"/>
              <a:cs typeface="Arial" pitchFamily="34" charset="0"/>
            </a:endParaRPr>
          </a:p>
          <a:p>
            <a:endParaRPr lang="fi-FI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F4482F85-C345-81AC-B9AD-C70FE2FF7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8988" y="1732428"/>
            <a:ext cx="6681933" cy="4393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20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0F030F-85EE-B347-A47A-EFBFD3E56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201" y="490586"/>
            <a:ext cx="9257099" cy="1325563"/>
          </a:xfrm>
        </p:spPr>
        <p:txBody>
          <a:bodyPr>
            <a:normAutofit/>
          </a:bodyPr>
          <a:lstStyle/>
          <a:p>
            <a:r>
              <a:rPr lang="fi-FI" altLang="fi-FI" dirty="0"/>
              <a:t>Käytössä oleva maatalousmaa Raahen seutukunnassa 2013–2022</a:t>
            </a:r>
            <a:endParaRPr lang="fi-FI" sz="300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D7791E1-DD6B-2043-8B26-326E4EC7B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D6E-0819-0C47-BFC9-7C25F5459920}" type="datetime1">
              <a:rPr lang="fi-FI" smtClean="0"/>
              <a:t>29.6.2023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389147F-645E-E041-B13B-072FC7D5E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1588" y="5881563"/>
            <a:ext cx="4114800" cy="365125"/>
          </a:xfrm>
        </p:spPr>
        <p:txBody>
          <a:bodyPr/>
          <a:lstStyle/>
          <a:p>
            <a:pPr algn="l"/>
            <a:r>
              <a:rPr lang="fi-FI" dirty="0"/>
              <a:t>Tilastokeskus/SeutuNet</a:t>
            </a:r>
          </a:p>
          <a:p>
            <a:pPr algn="l"/>
            <a:r>
              <a:rPr lang="fi-FI" dirty="0"/>
              <a:t>Lähde: </a:t>
            </a:r>
            <a:r>
              <a:rPr lang="fi-FI" altLang="fi-FI" dirty="0"/>
              <a:t>Luonnonvarakeskus</a:t>
            </a:r>
            <a:endParaRPr lang="fi-FI" dirty="0"/>
          </a:p>
          <a:p>
            <a:pPr algn="l"/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2C0317E-E993-9B4F-AC87-404B64110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b="1" dirty="0">
                <a:solidFill>
                  <a:schemeClr val="tx1"/>
                </a:solidFill>
              </a:rPr>
              <a:t>VIRTAA YRITYSELÄMÄÄN  </a:t>
            </a:r>
            <a:r>
              <a:rPr lang="fi-FI" b="1" dirty="0">
                <a:solidFill>
                  <a:srgbClr val="176D79"/>
                </a:solidFill>
              </a:rPr>
              <a:t>www.raahenseudunkehitys.fi</a:t>
            </a:r>
          </a:p>
          <a:p>
            <a:endParaRPr lang="fi-FI" dirty="0"/>
          </a:p>
        </p:txBody>
      </p:sp>
      <p:sp>
        <p:nvSpPr>
          <p:cNvPr id="10" name="Tekstikehys 30">
            <a:extLst>
              <a:ext uri="{FF2B5EF4-FFF2-40B4-BE49-F238E27FC236}">
                <a16:creationId xmlns:a16="http://schemas.microsoft.com/office/drawing/2014/main" id="{1492B0D9-2D58-4523-8D4F-BA45538FEF59}"/>
              </a:ext>
            </a:extLst>
          </p:cNvPr>
          <p:cNvSpPr txBox="1"/>
          <p:nvPr/>
        </p:nvSpPr>
        <p:spPr>
          <a:xfrm>
            <a:off x="376216" y="5125571"/>
            <a:ext cx="3367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1200" dirty="0">
              <a:latin typeface="Arial" pitchFamily="34" charset="0"/>
              <a:cs typeface="Arial" pitchFamily="34" charset="0"/>
            </a:endParaRPr>
          </a:p>
          <a:p>
            <a:endParaRPr lang="fi-FI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F79FE33D-79B1-50EA-9401-C00CAFBE7C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845" y="1732429"/>
            <a:ext cx="6535177" cy="433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45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0F030F-85EE-B347-A47A-EFBFD3E56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1160" y="2232661"/>
            <a:ext cx="9307315" cy="2277428"/>
          </a:xfrm>
        </p:spPr>
        <p:txBody>
          <a:bodyPr>
            <a:noAutofit/>
          </a:bodyPr>
          <a:lstStyle/>
          <a:p>
            <a:br>
              <a:rPr lang="fi-FI" sz="1600" dirty="0">
                <a:latin typeface="Arial" pitchFamily="34" charset="0"/>
                <a:cs typeface="Arial" pitchFamily="34" charset="0"/>
              </a:rPr>
            </a:br>
            <a:r>
              <a:rPr lang="fi-FI" sz="1800" dirty="0"/>
              <a:t>Kuvioissa käytetään kunkin tilastointivuoden aluejakoa. </a:t>
            </a:r>
            <a:br>
              <a:rPr lang="fi-FI" sz="1800" dirty="0"/>
            </a:br>
            <a:br>
              <a:rPr lang="fi-FI" sz="1800" dirty="0"/>
            </a:br>
            <a:r>
              <a:rPr lang="fi-FI" sz="1800" dirty="0"/>
              <a:t>Sisältää vuodesta 2013 alkaen vain taloudellisen kynnysarvon (SO 2 000 euroa) ylittävät yritykset. </a:t>
            </a:r>
            <a:br>
              <a:rPr lang="fi-FI" sz="1800" dirty="0"/>
            </a:br>
            <a:br>
              <a:rPr lang="fi-FI" sz="1800" dirty="0"/>
            </a:br>
            <a:r>
              <a:rPr lang="fi-FI" sz="1800" dirty="0"/>
              <a:t>Lähde: SVT: Luonnonvarakeskus, Käytössä oleva maatalousmaa </a:t>
            </a:r>
            <a:br>
              <a:rPr lang="fi-FI" sz="1800" dirty="0"/>
            </a:br>
            <a:r>
              <a:rPr lang="fi-FI" sz="1800" dirty="0"/>
              <a:t>Tilastotietokannat. Luke/Tilastot </a:t>
            </a:r>
            <a:br>
              <a:rPr lang="fi-FI" sz="1800" dirty="0"/>
            </a:br>
            <a:br>
              <a:rPr lang="fi-FI" sz="1800" dirty="0"/>
            </a:br>
            <a:br>
              <a:rPr lang="fi-FI" sz="1800" dirty="0"/>
            </a:br>
            <a:br>
              <a:rPr lang="fi-FI" sz="1800" dirty="0"/>
            </a:br>
            <a:br>
              <a:rPr lang="fi-FI" sz="1600" dirty="0">
                <a:latin typeface="Arial" pitchFamily="34" charset="0"/>
                <a:cs typeface="Arial" pitchFamily="34" charset="0"/>
              </a:rPr>
            </a:br>
            <a:br>
              <a:rPr lang="fi-FI" sz="1600" dirty="0"/>
            </a:br>
            <a:br>
              <a:rPr lang="fi-FI" sz="1600" dirty="0">
                <a:latin typeface="Arial" pitchFamily="34" charset="0"/>
                <a:cs typeface="Arial" pitchFamily="34" charset="0"/>
              </a:rPr>
            </a:br>
            <a:br>
              <a:rPr lang="fi-FI" sz="1600" dirty="0">
                <a:latin typeface="Arial" pitchFamily="34" charset="0"/>
                <a:cs typeface="Arial" pitchFamily="34" charset="0"/>
              </a:rPr>
            </a:br>
            <a:br>
              <a:rPr lang="fi-FI" sz="1600" dirty="0">
                <a:latin typeface="Arial" pitchFamily="34" charset="0"/>
                <a:cs typeface="Arial" pitchFamily="34" charset="0"/>
              </a:rPr>
            </a:br>
            <a:br>
              <a:rPr lang="fi-FI" sz="1600" dirty="0">
                <a:latin typeface="Arial" pitchFamily="34" charset="0"/>
                <a:cs typeface="Arial" pitchFamily="34" charset="0"/>
              </a:rPr>
            </a:br>
            <a:br>
              <a:rPr lang="fi-FI" sz="1600" dirty="0">
                <a:latin typeface="Arial" pitchFamily="34" charset="0"/>
                <a:cs typeface="Arial" pitchFamily="34" charset="0"/>
              </a:rPr>
            </a:br>
            <a:endParaRPr lang="fi-FI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D7791E1-DD6B-2043-8B26-326E4EC7B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D6E-0819-0C47-BFC9-7C25F5459920}" type="datetime1">
              <a:rPr lang="fi-FI" smtClean="0"/>
              <a:t>29.6.2023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389147F-645E-E041-B13B-072FC7D5E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1588" y="5800944"/>
            <a:ext cx="4114800" cy="365125"/>
          </a:xfrm>
        </p:spPr>
        <p:txBody>
          <a:bodyPr/>
          <a:lstStyle/>
          <a:p>
            <a:pPr algn="l"/>
            <a:r>
              <a:rPr lang="fi-FI" dirty="0"/>
              <a:t>Tilastokeskus/SeutuNet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2C0317E-E993-9B4F-AC87-404B64110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b="1" dirty="0">
                <a:solidFill>
                  <a:schemeClr val="tx1"/>
                </a:solidFill>
              </a:rPr>
              <a:t>VIRTAA YRITYSELÄMÄÄN  </a:t>
            </a:r>
            <a:r>
              <a:rPr lang="fi-FI" b="1" dirty="0">
                <a:solidFill>
                  <a:srgbClr val="176D79"/>
                </a:solidFill>
              </a:rPr>
              <a:t>www.raahenseudunkehitys.fi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589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104</Words>
  <Application>Microsoft Office PowerPoint</Application>
  <PresentationFormat>Laajakuva</PresentationFormat>
  <Paragraphs>14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Käytössä oleva maatalousmaa Raahen seutukunnassa 2013–2022</vt:lpstr>
      <vt:lpstr>Käytössä oleva maatalousmaa Raahen seutukunnassa 2013–2022</vt:lpstr>
      <vt:lpstr> Kuvioissa käytetään kunkin tilastointivuoden aluejakoa.   Sisältää vuodesta 2013 alkaen vain taloudellisen kynnysarvon (SO 2 000 euroa) ylittävät yritykset.   Lähde: SVT: Luonnonvarakeskus, Käytössä oleva maatalousmaa  Tilastotietokannat. Luke/Tilastot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Otsikko</dc:title>
  <dc:creator>Sanna Paakkonen</dc:creator>
  <cp:lastModifiedBy>Miia Huomo</cp:lastModifiedBy>
  <cp:revision>47</cp:revision>
  <dcterms:created xsi:type="dcterms:W3CDTF">2019-12-02T13:32:33Z</dcterms:created>
  <dcterms:modified xsi:type="dcterms:W3CDTF">2023-06-29T10:53:58Z</dcterms:modified>
</cp:coreProperties>
</file>