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70" r:id="rId2"/>
    <p:sldId id="273" r:id="rId3"/>
    <p:sldId id="27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79"/>
    <a:srgbClr val="BF9F57"/>
    <a:srgbClr val="A3156B"/>
    <a:srgbClr val="EE4A62"/>
    <a:srgbClr val="2A4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1"/>
    <p:restoredTop sz="94627"/>
  </p:normalViewPr>
  <p:slideViewPr>
    <p:cSldViewPr snapToGrid="0" snapToObjects="1">
      <p:cViewPr varScale="1">
        <p:scale>
          <a:sx n="114" d="100"/>
          <a:sy n="114" d="100"/>
        </p:scale>
        <p:origin x="5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5CE5-F81C-D441-8A9E-C99CA44AFB01}" type="datetimeFigureOut">
              <a:rPr lang="fi-FI" smtClean="0"/>
              <a:t>29.11.2023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8CEDD-0721-F24D-AE27-D586FE711E6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0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7923B-BE45-534C-9AE6-06941D09C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3514BFE-01C5-7443-9138-757EE6239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5BC634-38E0-6C4E-9BF1-D5DFB267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74C0-C1F1-EF40-8268-D299A491A67B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31460B-0595-0044-85B2-327A8CFD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4E13D3-0896-2E46-9986-BEFF1DC4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88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FF480-713D-464C-8E3E-E2B4F2BB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659DF7-DEF7-B244-A80F-B2AFF3ADE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FCADE8-8FDB-624A-963D-A5C7E132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8BFE-30D3-8641-86F8-9D7AEC165F6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AFB0EA-FC92-D841-8FE7-6F11D1C2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A5E3FC-8D89-5948-909E-1DE1C60D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10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C5AD2A3-EB9F-004E-B230-81158647D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946CCAC-F21B-524C-8C08-DC435637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1691BD-6015-134A-9554-1C10C1DA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2BFC-98B0-5945-88FE-AB1A6A1DFDAF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9681F3-4F43-E24D-97B2-F6ECE376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52EF86-6B1E-EF4D-A4FE-8D689356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551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13AA6F-9037-4F4A-8766-8A9FE93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588" y="365125"/>
            <a:ext cx="9276319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C2D72C-7D55-1348-BD0D-74119D4B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88" y="1825625"/>
            <a:ext cx="11340824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3BCA30-8E90-7A40-BA16-E4E4D64A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1588" y="6356350"/>
            <a:ext cx="2743200" cy="365125"/>
          </a:xfrm>
        </p:spPr>
        <p:txBody>
          <a:bodyPr/>
          <a:lstStyle/>
          <a:p>
            <a:fld id="{6D8A9D6E-0819-0C47-BFC9-7C25F5459920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DA2500-8F15-9248-828D-E18A2D8C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8F085E-862A-C846-B4D4-7B920AB0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9264" y="6356350"/>
            <a:ext cx="3752161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371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D77F4-CBCE-D242-9C4F-2809D0A8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D6D94AB-5F4A-0D40-ABC2-55FF2E59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5C75C3-F0A1-DA4E-8273-82E622F7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2C2C-17CF-334C-9C45-0E16E28A0297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DA616C-C0BC-2A42-B37D-E5BCFE79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F17860-837D-ED4B-A015-2757444F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428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902B56-3ABB-BA48-94BB-F7E99E3E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A48C1A-1C17-C540-BA8E-B27AA3F2A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6879F5-8661-0844-811A-5344E83FC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FE165A-0A77-E64C-AB14-2BC8EB83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A669-C0D2-6C47-A681-B644227B895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46C5CF-7BD9-7243-9B57-396251E8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BD34A2-52E8-E740-86C4-84233839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2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10EB24-A2C8-D94A-8CFB-6A1A1C4E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54DC52-6B0D-6443-9BF7-4D39C7A6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86EC34-725F-A343-AA85-82651D592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B3F9001-3116-D44E-8D62-39EC50E29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FF0F763-8453-DC46-B2D6-11E2E56DA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25DE5B-0741-904E-AF1C-AD0B9DDD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4AB7-C0D5-4943-AE7D-77FB0FA9DC55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21B8BEA-B90C-7F4D-BAFE-7F056041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9293AD-04C7-7C45-A113-8EC3067C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6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5A6F5-DA48-954B-8E1D-B8AFAF49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FB4815-D933-1B43-9851-CF59D8AC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F32B-3FDA-D640-86AE-2103B4E566EB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44A456-7E15-8B44-BAC8-D7D79C3A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7CE9FB8-5EDB-D941-A23B-23C4E90F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18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59E36EB-D1EA-D84F-A297-C8CAAD19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ABF9-E7C7-534B-9336-7AD30EE0917C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B36CD3-809F-DE4C-8368-11A50684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F7D42B-42A3-6145-9B63-3E36814D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9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0D90C0-3C96-0847-B2D9-BF45DD44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B8F289-D237-C84C-8C0F-DD3F8EB34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224E963-11C5-AC44-993A-932AF25AA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BCE608-21EF-5D4E-91BD-862B36D4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2831-B60E-6140-B69C-901EB0F7408C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C66CC3-4BF4-0B45-B735-DA8BEC30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D8B60F9-C07B-8146-8C39-649CC58D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264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BDB3C7-50ED-2649-A423-6E9139F4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B1DA4A4-E3A7-FF4E-8870-5697AD343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E774F91-7E35-4540-A72F-F0E42A089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F7BE7C-5D40-0E4E-ACA6-AECAE8B7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5CB-F89A-2649-8DD6-43DBB261A4A4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E3632C-3E47-8B46-8559-47A15508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6E8F94-69EB-7F47-A569-5717A9FA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087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FD4D54-41E1-F84A-BF67-88043D3A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46" y="365125"/>
            <a:ext cx="9430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40BE8B-A945-4B47-8C98-655B06663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145" y="1825625"/>
            <a:ext cx="113322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310BD8-70FD-B44A-969F-959A42C0F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4FB5-49D8-944E-ACD9-51642BD0C6A5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8FE58D-28A1-574A-9C79-446ED79A6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B25069-8145-DA4D-A403-FA37D9E29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62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154ABA0-9FAA-4C43-A659-D5A9C323143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25532" y="-11016"/>
            <a:ext cx="1635893" cy="1210560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B82C3E1-5574-AF48-8241-E7CBFAB95CE9}"/>
              </a:ext>
            </a:extLst>
          </p:cNvPr>
          <p:cNvCxnSpPr>
            <a:cxnSpLocks/>
          </p:cNvCxnSpPr>
          <p:nvPr userDrawn="1"/>
        </p:nvCxnSpPr>
        <p:spPr>
          <a:xfrm>
            <a:off x="422030" y="6165335"/>
            <a:ext cx="11340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09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6D7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201" y="490586"/>
            <a:ext cx="9257099" cy="1325563"/>
          </a:xfrm>
        </p:spPr>
        <p:txBody>
          <a:bodyPr>
            <a:normAutofit/>
          </a:bodyPr>
          <a:lstStyle/>
          <a:p>
            <a:r>
              <a:rPr lang="fi-FI" dirty="0"/>
              <a:t>Bruttokansantuote seutukunnittain 2021, </a:t>
            </a:r>
            <a:r>
              <a:rPr lang="fi-FI" sz="2800" dirty="0"/>
              <a:t>euroa/asukas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81563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  <p:sp>
        <p:nvSpPr>
          <p:cNvPr id="10" name="Tekstikehys 30">
            <a:extLst>
              <a:ext uri="{FF2B5EF4-FFF2-40B4-BE49-F238E27FC236}">
                <a16:creationId xmlns:a16="http://schemas.microsoft.com/office/drawing/2014/main" id="{1492B0D9-2D58-4523-8D4F-BA45538FEF59}"/>
              </a:ext>
            </a:extLst>
          </p:cNvPr>
          <p:cNvSpPr txBox="1"/>
          <p:nvPr/>
        </p:nvSpPr>
        <p:spPr>
          <a:xfrm>
            <a:off x="376216" y="5125571"/>
            <a:ext cx="336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>
              <a:latin typeface="Arial" pitchFamily="34" charset="0"/>
              <a:cs typeface="Arial" pitchFamily="34" charset="0"/>
            </a:endParaRPr>
          </a:p>
          <a:p>
            <a:endParaRPr lang="fi-FI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E8EEB95-7221-E524-8176-C28F199CE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934" y="1060118"/>
            <a:ext cx="4986168" cy="510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0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201" y="490586"/>
            <a:ext cx="9257099" cy="1325563"/>
          </a:xfrm>
        </p:spPr>
        <p:txBody>
          <a:bodyPr>
            <a:normAutofit/>
          </a:bodyPr>
          <a:lstStyle/>
          <a:p>
            <a:r>
              <a:rPr lang="fi-FI" dirty="0"/>
              <a:t>Bruttokansantuote seutukunnittain 2021, </a:t>
            </a:r>
            <a:r>
              <a:rPr lang="fi-FI" sz="2800" dirty="0"/>
              <a:t>euroa/asukas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81563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  <p:sp>
        <p:nvSpPr>
          <p:cNvPr id="10" name="Tekstikehys 30">
            <a:extLst>
              <a:ext uri="{FF2B5EF4-FFF2-40B4-BE49-F238E27FC236}">
                <a16:creationId xmlns:a16="http://schemas.microsoft.com/office/drawing/2014/main" id="{1492B0D9-2D58-4523-8D4F-BA45538FEF59}"/>
              </a:ext>
            </a:extLst>
          </p:cNvPr>
          <p:cNvSpPr txBox="1"/>
          <p:nvPr/>
        </p:nvSpPr>
        <p:spPr>
          <a:xfrm>
            <a:off x="376216" y="5125571"/>
            <a:ext cx="336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>
              <a:latin typeface="Arial" pitchFamily="34" charset="0"/>
              <a:cs typeface="Arial" pitchFamily="34" charset="0"/>
            </a:endParaRPr>
          </a:p>
          <a:p>
            <a:endParaRPr lang="fi-FI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97A8D9D-00BC-238C-07A2-2AD576DB3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112" y="1064708"/>
            <a:ext cx="4921172" cy="509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160" y="2575561"/>
            <a:ext cx="9307315" cy="2277428"/>
          </a:xfrm>
        </p:spPr>
        <p:txBody>
          <a:bodyPr>
            <a:noAutofit/>
          </a:bodyPr>
          <a:lstStyle/>
          <a:p>
            <a:br>
              <a:rPr lang="fi-FI" sz="1600" dirty="0">
                <a:latin typeface="Arial" pitchFamily="34" charset="0"/>
                <a:cs typeface="Arial" pitchFamily="34" charset="0"/>
              </a:rPr>
            </a:br>
            <a:r>
              <a:rPr lang="fi-FI" sz="1800" dirty="0">
                <a:latin typeface="Arial" pitchFamily="34" charset="0"/>
                <a:cs typeface="Arial" pitchFamily="34" charset="0"/>
              </a:rPr>
              <a:t>Bruttokansantuote markkinahintaan (BKT) on kotimaisten tuotantoyksiköiden tuotantotoiminnan lopputulos. </a:t>
            </a:r>
            <a:br>
              <a:rPr lang="fi-FI" sz="1800" dirty="0">
                <a:latin typeface="Arial" pitchFamily="34" charset="0"/>
                <a:cs typeface="Arial" pitchFamily="34" charset="0"/>
              </a:rPr>
            </a:br>
            <a:br>
              <a:rPr lang="fi-FI" sz="1800" dirty="0">
                <a:latin typeface="Arial" pitchFamily="34" charset="0"/>
                <a:cs typeface="Arial" pitchFamily="34" charset="0"/>
              </a:rPr>
            </a:br>
            <a:r>
              <a:rPr lang="fi-FI" sz="1800" dirty="0">
                <a:latin typeface="Arial" pitchFamily="34" charset="0"/>
                <a:cs typeface="Arial" pitchFamily="34" charset="0"/>
              </a:rPr>
              <a:t>Vuonna 2021 koko maan bruttokansantuote asukasta kohti oli </a:t>
            </a:r>
            <a:r>
              <a:rPr lang="fi-FI" sz="1800" b="0" i="0" u="none" strike="noStrike" dirty="0">
                <a:effectLst/>
                <a:latin typeface="Arial" panose="020B0604020202020204" pitchFamily="34" charset="0"/>
              </a:rPr>
              <a:t>45 285</a:t>
            </a:r>
            <a:r>
              <a:rPr lang="fi-FI" sz="900" dirty="0"/>
              <a:t>  </a:t>
            </a:r>
            <a:r>
              <a:rPr lang="fi-FI" sz="1800" dirty="0">
                <a:latin typeface="Arial" pitchFamily="34" charset="0"/>
                <a:cs typeface="Arial" pitchFamily="34" charset="0"/>
              </a:rPr>
              <a:t>euroa (käyvin hinnoin). Raahen seutukunnan arvo asukasta kohti oli </a:t>
            </a:r>
            <a:r>
              <a:rPr lang="fi-FI" sz="1800" b="0" i="0" u="none" strike="noStrike" dirty="0">
                <a:effectLst/>
                <a:latin typeface="Arial" panose="020B0604020202020204" pitchFamily="34" charset="0"/>
              </a:rPr>
              <a:t>40 547</a:t>
            </a:r>
            <a:r>
              <a:rPr lang="fi-FI" sz="1800" dirty="0">
                <a:latin typeface="Arial" pitchFamily="34" charset="0"/>
                <a:cs typeface="Arial" pitchFamily="34" charset="0"/>
              </a:rPr>
              <a:t>euroa.</a:t>
            </a:r>
            <a:br>
              <a:rPr lang="fi-FI" sz="1800" dirty="0">
                <a:latin typeface="Arial" pitchFamily="34" charset="0"/>
                <a:cs typeface="Arial" pitchFamily="34" charset="0"/>
              </a:rPr>
            </a:br>
            <a:br>
              <a:rPr lang="fi-FI" sz="1800" dirty="0">
                <a:latin typeface="Arial" pitchFamily="34" charset="0"/>
                <a:cs typeface="Arial" pitchFamily="34" charset="0"/>
              </a:rPr>
            </a:br>
            <a:br>
              <a:rPr lang="fi-FI" sz="1800" dirty="0">
                <a:latin typeface="Arial" pitchFamily="34" charset="0"/>
                <a:cs typeface="Arial" pitchFamily="34" charset="0"/>
              </a:rPr>
            </a:br>
            <a:br>
              <a:rPr lang="fi-FI" sz="1800" dirty="0"/>
            </a:br>
            <a:br>
              <a:rPr lang="fi-FI" sz="1800" dirty="0"/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/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endParaRPr lang="fi-F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00944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589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97</Words>
  <Application>Microsoft Office PowerPoint</Application>
  <PresentationFormat>Laajakuva</PresentationFormat>
  <Paragraphs>12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Bruttokansantuote seutukunnittain 2021, euroa/asukas</vt:lpstr>
      <vt:lpstr>Bruttokansantuote seutukunnittain 2021, euroa/asukas</vt:lpstr>
      <vt:lpstr> Bruttokansantuote markkinahintaan (BKT) on kotimaisten tuotantoyksiköiden tuotantotoiminnan lopputulos.   Vuonna 2021 koko maan bruttokansantuote asukasta kohti oli 45 285  euroa (käyvin hinnoin). Raahen seutukunnan arvo asukasta kohti oli 40 547euroa.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Sanna Paakkonen</dc:creator>
  <cp:lastModifiedBy>Leena Aulaskari</cp:lastModifiedBy>
  <cp:revision>52</cp:revision>
  <dcterms:created xsi:type="dcterms:W3CDTF">2019-12-02T13:32:33Z</dcterms:created>
  <dcterms:modified xsi:type="dcterms:W3CDTF">2023-11-29T08:10:06Z</dcterms:modified>
</cp:coreProperties>
</file>