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12"/>
  </p:notesMasterIdLst>
  <p:handoutMasterIdLst>
    <p:handoutMasterId r:id="rId13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4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19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stat.fi/tup/statfin/uutiset/kansantalouden-tilinpidon-statfin-taulukoiden-rakennemuutokse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6A00AE03-DB8A-49C4-BFC2-5A0BC4F33C7E}"/>
              </a:ext>
            </a:extLst>
          </p:cNvPr>
          <p:cNvSpPr/>
          <p:nvPr/>
        </p:nvSpPr>
        <p:spPr>
          <a:xfrm>
            <a:off x="1526515" y="5320551"/>
            <a:ext cx="143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7" name="Tekstiruutu 1">
            <a:extLst>
              <a:ext uri="{FF2B5EF4-FFF2-40B4-BE49-F238E27FC236}">
                <a16:creationId xmlns:a16="http://schemas.microsoft.com/office/drawing/2014/main" id="{FA609C2A-FF2E-4D34-99E0-463345F66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958" y="1457903"/>
            <a:ext cx="60737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Aluetilinpidon tuotos ja arvonlisäys Turunmaan seutukunnassa 2000–2021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3E346264-FE58-6AF5-56AF-7199FAF7F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F2985625-BA8F-C88E-7E28-3653BAC3F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751" y="1689771"/>
            <a:ext cx="6852498" cy="37066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1">
            <a:extLst>
              <a:ext uri="{FF2B5EF4-FFF2-40B4-BE49-F238E27FC236}">
                <a16:creationId xmlns:a16="http://schemas.microsoft.com/office/drawing/2014/main" id="{4670DAAF-1F8A-7CC1-AC66-30F44D7E3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515" y="1465153"/>
            <a:ext cx="62597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Kiinteän pääoman bruttomuodostus Turunmaan seutukunnassa 2000–2021</a:t>
            </a:r>
            <a:endParaRPr lang="fi-FI" altLang="fi-FI" sz="1000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DF41D9F0-7F86-9EB1-B7F0-69C502F6F054}"/>
              </a:ext>
            </a:extLst>
          </p:cNvPr>
          <p:cNvSpPr/>
          <p:nvPr/>
        </p:nvSpPr>
        <p:spPr>
          <a:xfrm>
            <a:off x="1526515" y="5320551"/>
            <a:ext cx="22834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Kiinteän pääoman bruttomuodostus menona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                                   Lähde: Tilastokeskus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3834873-A0A0-1D69-24EF-24531C4D9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1D455753-5FE1-BA4E-53CA-6E59EEE7D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751" y="1661772"/>
            <a:ext cx="6852498" cy="3731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1">
            <a:extLst>
              <a:ext uri="{FF2B5EF4-FFF2-40B4-BE49-F238E27FC236}">
                <a16:creationId xmlns:a16="http://schemas.microsoft.com/office/drawing/2014/main" id="{A9A53139-74E4-4C2C-AC32-DD3E329C9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8" y="1479374"/>
            <a:ext cx="64198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Bruttokansantuote asukasta kohden seutukunnittain Varsinais-Suomessa 2021</a:t>
            </a:r>
            <a:endParaRPr lang="fi-FI" altLang="fi-FI" sz="1000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6A013BDD-0640-40A8-A22F-0B2956C78E5A}"/>
              </a:ext>
            </a:extLst>
          </p:cNvPr>
          <p:cNvSpPr/>
          <p:nvPr/>
        </p:nvSpPr>
        <p:spPr>
          <a:xfrm>
            <a:off x="1526515" y="5320551"/>
            <a:ext cx="143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DA3D766E-21E6-2FC4-995F-3AA8AFCDE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2D6010ED-C897-B6F6-E31A-21F68F491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487" y="2083294"/>
            <a:ext cx="5749026" cy="32372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1">
            <a:extLst>
              <a:ext uri="{FF2B5EF4-FFF2-40B4-BE49-F238E27FC236}">
                <a16:creationId xmlns:a16="http://schemas.microsoft.com/office/drawing/2014/main" id="{45F08D24-AF25-D1EE-EF10-D811B1FEC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137" y="1479374"/>
            <a:ext cx="691676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Bruttokansantuote asukasta kohden seutukunnittain Varsinais-Suomessa 2000–2021</a:t>
            </a:r>
          </a:p>
          <a:p>
            <a:r>
              <a:rPr lang="fi-FI" altLang="fi-FI" sz="1000" dirty="0"/>
              <a:t>  </a:t>
            </a:r>
          </a:p>
          <a:p>
            <a:r>
              <a:rPr lang="fi-FI" altLang="fi-FI" sz="1000" dirty="0"/>
              <a:t>Indeksi, koko Suomi = 100</a:t>
            </a:r>
          </a:p>
          <a:p>
            <a:endParaRPr lang="fi-FI" altLang="fi-FI" sz="1000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592D19C0-41C0-3AD6-A2AC-57995C3D0B61}"/>
              </a:ext>
            </a:extLst>
          </p:cNvPr>
          <p:cNvSpPr/>
          <p:nvPr/>
        </p:nvSpPr>
        <p:spPr>
          <a:xfrm>
            <a:off x="1526515" y="5320551"/>
            <a:ext cx="143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47EE35B-0718-8C8D-1471-33FD69186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6683C038-DA89-3E43-FEB9-111A51FF0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527" y="2074308"/>
            <a:ext cx="5364945" cy="33043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1">
            <a:extLst>
              <a:ext uri="{FF2B5EF4-FFF2-40B4-BE49-F238E27FC236}">
                <a16:creationId xmlns:a16="http://schemas.microsoft.com/office/drawing/2014/main" id="{4D20EE9F-108C-67E2-90A4-A05CCACC6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994" y="1479374"/>
            <a:ext cx="6419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Bruttokansantuote asukasta kohden seutukunnittain Varsinais-Suomessa 2021</a:t>
            </a:r>
          </a:p>
          <a:p>
            <a:pPr algn="ctr"/>
            <a:r>
              <a:rPr lang="fi-FI" altLang="fi-FI" sz="1000" dirty="0"/>
              <a:t>Indeksi, EU27 = 100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A3A467A4-2A17-CD84-6528-4EE159957175}"/>
              </a:ext>
            </a:extLst>
          </p:cNvPr>
          <p:cNvSpPr/>
          <p:nvPr/>
        </p:nvSpPr>
        <p:spPr>
          <a:xfrm>
            <a:off x="1526515" y="5320551"/>
            <a:ext cx="143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66E18D8-9FD5-F363-23AE-00084D556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D4506111-D013-41F1-6A63-70666126E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487" y="2083294"/>
            <a:ext cx="5749026" cy="32372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1">
            <a:extLst>
              <a:ext uri="{FF2B5EF4-FFF2-40B4-BE49-F238E27FC236}">
                <a16:creationId xmlns:a16="http://schemas.microsoft.com/office/drawing/2014/main" id="{E10BBA6D-027B-839D-D851-53B1571C0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546" y="1479374"/>
            <a:ext cx="46506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Bruttokansantuote asukasta kohden maakunnittain 2021</a:t>
            </a:r>
            <a:endParaRPr lang="fi-FI" altLang="fi-FI" sz="1000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72F64C01-7EDF-79D4-4501-C502F88126F6}"/>
              </a:ext>
            </a:extLst>
          </p:cNvPr>
          <p:cNvSpPr/>
          <p:nvPr/>
        </p:nvSpPr>
        <p:spPr>
          <a:xfrm>
            <a:off x="1703496" y="5244014"/>
            <a:ext cx="1434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  <a:p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5E6310F-46F7-B6A8-A2A8-6331CE9C4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12975345-8FFE-D8C3-EB1D-9863EF402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487" y="1810371"/>
            <a:ext cx="5749026" cy="32372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1">
            <a:extLst>
              <a:ext uri="{FF2B5EF4-FFF2-40B4-BE49-F238E27FC236}">
                <a16:creationId xmlns:a16="http://schemas.microsoft.com/office/drawing/2014/main" id="{06AB5BE9-6483-7C62-56BC-809C15E3B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337" y="1473041"/>
            <a:ext cx="44614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i-FI" altLang="fi-FI" sz="1400" dirty="0"/>
              <a:t>Kiinteän pääoman bruttomuodostus asukasta kohden </a:t>
            </a:r>
          </a:p>
          <a:p>
            <a:pPr algn="ctr"/>
            <a:r>
              <a:rPr lang="fi-FI" altLang="fi-FI" sz="1400" dirty="0"/>
              <a:t>seutukunnittain Varsinais-Suomessa 2021</a:t>
            </a:r>
            <a:endParaRPr lang="fi-FI" altLang="fi-FI" sz="1000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C6500640-338E-E7B4-9065-4D051E1D24A0}"/>
              </a:ext>
            </a:extLst>
          </p:cNvPr>
          <p:cNvSpPr txBox="1"/>
          <p:nvPr/>
        </p:nvSpPr>
        <p:spPr>
          <a:xfrm>
            <a:off x="2027460" y="6189890"/>
            <a:ext cx="1487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Taulukoiden rakennemuutos</a:t>
            </a:r>
            <a:endParaRPr lang="fi-FI" sz="800" dirty="0">
              <a:solidFill>
                <a:srgbClr val="0070C0"/>
              </a:solidFill>
            </a:endParaRPr>
          </a:p>
          <a:p>
            <a:endParaRPr lang="fi-FI" sz="800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A9EBC538-FAE3-1767-E5F6-2D9D1425DC6C}"/>
              </a:ext>
            </a:extLst>
          </p:cNvPr>
          <p:cNvSpPr/>
          <p:nvPr/>
        </p:nvSpPr>
        <p:spPr>
          <a:xfrm>
            <a:off x="1526515" y="5320551"/>
            <a:ext cx="22834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Kiinteän pääoman bruttomuodostus menona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                                   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888D81F3-E07B-9DC5-32F3-7281093BC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1912BD80-5DB1-FD85-923A-20DB4C797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8122" y="1849999"/>
            <a:ext cx="6047756" cy="31580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FF8524CF-2216-462A-A4C9-5D1067B7C61F}"/>
              </a:ext>
            </a:extLst>
          </p:cNvPr>
          <p:cNvSpPr/>
          <p:nvPr/>
        </p:nvSpPr>
        <p:spPr>
          <a:xfrm>
            <a:off x="1526515" y="5351836"/>
            <a:ext cx="1434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2019 aluerajat Lähde: Tilastokeskus</a:t>
            </a:r>
          </a:p>
          <a:p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Viimeisin tieto vuodelta 2019, kuviota ei päivitetä</a:t>
            </a:r>
          </a:p>
        </p:txBody>
      </p:sp>
      <p:sp>
        <p:nvSpPr>
          <p:cNvPr id="7" name="Tekstiruutu 1">
            <a:extLst>
              <a:ext uri="{FF2B5EF4-FFF2-40B4-BE49-F238E27FC236}">
                <a16:creationId xmlns:a16="http://schemas.microsoft.com/office/drawing/2014/main" id="{D044020F-BE28-400E-802F-BAE90EB13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8" y="1479374"/>
            <a:ext cx="57275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BTV-indikaattorin poikkeama koko maan kehityksestä seutukunnittain </a:t>
            </a:r>
          </a:p>
          <a:p>
            <a:pPr algn="ctr"/>
            <a:r>
              <a:rPr lang="fi-FI" altLang="fi-FI" sz="1400" dirty="0"/>
              <a:t>Varsinais-Suomessa 2000–2019</a:t>
            </a:r>
            <a:endParaRPr lang="fi-FI" altLang="fi-FI" sz="1000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000B95C-3FA4-42FA-B559-ED9966919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832" y="1851924"/>
            <a:ext cx="6084335" cy="3298222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7875D45C-91FA-7FE1-DB6A-E944D2AEF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1">
            <a:extLst>
              <a:ext uri="{FF2B5EF4-FFF2-40B4-BE49-F238E27FC236}">
                <a16:creationId xmlns:a16="http://schemas.microsoft.com/office/drawing/2014/main" id="{0F264903-D1B0-471D-BD25-44F5D8B55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972" y="1502646"/>
            <a:ext cx="63690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Kotitalouksien käytettävissä oleva tulo Turunmaan seutukunnassa 2000–2021</a:t>
            </a:r>
            <a:endParaRPr lang="fi-FI" altLang="fi-FI" sz="1000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6D644F7A-1C72-45B2-A931-3D4D94A9149D}"/>
              </a:ext>
            </a:extLst>
          </p:cNvPr>
          <p:cNvSpPr/>
          <p:nvPr/>
        </p:nvSpPr>
        <p:spPr>
          <a:xfrm>
            <a:off x="1526515" y="5320551"/>
            <a:ext cx="143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C973D47-5399-EC87-EA2F-AE2AA9991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377B7CE3-BC8F-6FCA-A951-BCE7E8AAE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633" y="1687020"/>
            <a:ext cx="6614733" cy="36335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1121</TotalTime>
  <Words>151</Words>
  <Application>Microsoft Office PowerPoint</Application>
  <PresentationFormat>Näytössä katseltava diaesitys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115</cp:revision>
  <dcterms:created xsi:type="dcterms:W3CDTF">2012-01-24T07:48:14Z</dcterms:created>
  <dcterms:modified xsi:type="dcterms:W3CDTF">2023-12-07T07:20:34Z</dcterms:modified>
</cp:coreProperties>
</file>