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d.stat.fi\dfs\O\koktuotteet\seutunet\tuotanto\turku_tad\netti\uudet%20kuvat\uudet_kuvat_exceliss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294776773721306E-2"/>
          <c:y val="9.2619250666902284E-2"/>
          <c:w val="0.88300140854661291"/>
          <c:h val="0.692808475193816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'tp_ja yr lkm'!$C$7</c:f>
              <c:strCache>
                <c:ptCount val="1"/>
                <c:pt idx="0">
                  <c:v>Henkilöstön määrä</c:v>
                </c:pt>
              </c:strCache>
            </c:strRef>
          </c:tx>
          <c:spPr>
            <a:solidFill>
              <a:srgbClr val="A3C137"/>
            </a:solidFill>
          </c:spPr>
          <c:invertIfNegative val="0"/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C27-445C-B832-C9C6203FA333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C27-445C-B832-C9C6203FA333}"/>
              </c:ext>
            </c:extLst>
          </c:dPt>
          <c:cat>
            <c:strRef>
              <c:f>'tp_ja yr lkm'!$A$8:$A$39</c:f>
              <c:strCache>
                <c:ptCount val="3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X</c:v>
                </c:pt>
                <c:pt idx="21">
                  <c:v>X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</c:strCache>
            </c:strRef>
          </c:cat>
          <c:val>
            <c:numRef>
              <c:f>'tp_ja yr lkm'!$C$8:$C$39</c:f>
              <c:numCache>
                <c:formatCode>#,##0</c:formatCode>
                <c:ptCount val="32"/>
                <c:pt idx="0">
                  <c:v>65056</c:v>
                </c:pt>
                <c:pt idx="1">
                  <c:v>63365</c:v>
                </c:pt>
                <c:pt idx="2">
                  <c:v>66116</c:v>
                </c:pt>
                <c:pt idx="3">
                  <c:v>67727</c:v>
                </c:pt>
                <c:pt idx="4">
                  <c:v>70592</c:v>
                </c:pt>
                <c:pt idx="5">
                  <c:v>74203</c:v>
                </c:pt>
                <c:pt idx="6">
                  <c:v>76021</c:v>
                </c:pt>
                <c:pt idx="7">
                  <c:v>78048</c:v>
                </c:pt>
                <c:pt idx="8">
                  <c:v>79586</c:v>
                </c:pt>
                <c:pt idx="9">
                  <c:v>80147</c:v>
                </c:pt>
                <c:pt idx="10">
                  <c:v>79952</c:v>
                </c:pt>
                <c:pt idx="11">
                  <c:v>77740</c:v>
                </c:pt>
                <c:pt idx="12">
                  <c:v>79529</c:v>
                </c:pt>
                <c:pt idx="13">
                  <c:v>83344</c:v>
                </c:pt>
                <c:pt idx="14">
                  <c:v>87201</c:v>
                </c:pt>
                <c:pt idx="15">
                  <c:v>87302</c:v>
                </c:pt>
                <c:pt idx="16">
                  <c:v>85823</c:v>
                </c:pt>
                <c:pt idx="17">
                  <c:v>83936</c:v>
                </c:pt>
                <c:pt idx="18">
                  <c:v>85495</c:v>
                </c:pt>
                <c:pt idx="19">
                  <c:v>86345</c:v>
                </c:pt>
                <c:pt idx="22">
                  <c:v>87771</c:v>
                </c:pt>
                <c:pt idx="23">
                  <c:v>84784</c:v>
                </c:pt>
                <c:pt idx="24">
                  <c:v>83647</c:v>
                </c:pt>
                <c:pt idx="25">
                  <c:v>85972</c:v>
                </c:pt>
                <c:pt idx="26">
                  <c:v>88307</c:v>
                </c:pt>
                <c:pt idx="27">
                  <c:v>90672</c:v>
                </c:pt>
                <c:pt idx="28">
                  <c:v>94365</c:v>
                </c:pt>
                <c:pt idx="29">
                  <c:v>92320</c:v>
                </c:pt>
                <c:pt idx="30">
                  <c:v>83575</c:v>
                </c:pt>
                <c:pt idx="31">
                  <c:v>91893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27-445C-B832-C9C6203FA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38731224"/>
        <c:axId val="338731616"/>
      </c:barChart>
      <c:catAx>
        <c:axId val="338731224"/>
        <c:scaling>
          <c:orientation val="minMax"/>
        </c:scaling>
        <c:delete val="0"/>
        <c:axPos val="b"/>
        <c:title>
          <c:tx>
            <c:strRef>
              <c:f>'tp_ja yr lkm'!$C$7</c:f>
              <c:strCache>
                <c:ptCount val="1"/>
                <c:pt idx="0">
                  <c:v>Henkilöstön määrä</c:v>
                </c:pt>
              </c:strCache>
            </c:strRef>
          </c:tx>
          <c:layout>
            <c:manualLayout>
              <c:xMode val="edge"/>
              <c:yMode val="edge"/>
              <c:x val="9.1120630714247058E-2"/>
              <c:y val="3.8316973916600237E-2"/>
            </c:manualLayout>
          </c:layout>
          <c:overlay val="0"/>
          <c:txPr>
            <a:bodyPr/>
            <a:lstStyle/>
            <a:p>
              <a:pPr>
                <a:defRPr b="0"/>
              </a:pPr>
              <a:endParaRPr lang="fi-FI"/>
            </a:p>
          </c:txPr>
        </c:title>
        <c:numFmt formatCode="General" sourceLinked="0"/>
        <c:majorTickMark val="out"/>
        <c:minorTickMark val="none"/>
        <c:tickLblPos val="nextTo"/>
        <c:crossAx val="338731616"/>
        <c:crosses val="autoZero"/>
        <c:auto val="1"/>
        <c:lblAlgn val="ctr"/>
        <c:lblOffset val="100"/>
        <c:tickLblSkip val="2"/>
        <c:noMultiLvlLbl val="0"/>
      </c:catAx>
      <c:valAx>
        <c:axId val="338731616"/>
        <c:scaling>
          <c:orientation val="minMax"/>
        </c:scaling>
        <c:delete val="0"/>
        <c:axPos val="l"/>
        <c:majorGridlines>
          <c:spPr>
            <a:ln w="3175"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crossAx val="338731224"/>
        <c:crosses val="autoZero"/>
        <c:crossBetween val="between"/>
      </c:valAx>
      <c:spPr>
        <a:ln w="12700">
          <a:solidFill>
            <a:sysClr val="window" lastClr="FFFFFF">
              <a:lumMod val="75000"/>
            </a:sys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0.91649</cdr:y>
    </cdr:from>
    <cdr:to>
      <cdr:x>0.58359</cdr:x>
      <cdr:y>0.97163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0" y="3692621"/>
          <a:ext cx="3590925" cy="22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2E6F7BD9-AD24-46A5-9C62-AB086256928F}" type="TxLink">
            <a:rPr lang="en-US" sz="800" b="0" i="0" u="none" strike="noStrike">
              <a:solidFill>
                <a:srgbClr val="000000"/>
              </a:solidFill>
              <a:latin typeface="Arial"/>
              <a:cs typeface="Arial"/>
            </a:rPr>
            <a:pPr/>
            <a:t>Maatalousyritykset mukana tilastoinnissa vuodesta 2007 lähtien. </a:t>
          </a:fld>
          <a:endParaRPr lang="fi-FI" sz="1100"/>
        </a:p>
      </cdr:txBody>
    </cdr:sp>
  </cdr:relSizeAnchor>
  <cdr:relSizeAnchor xmlns:cdr="http://schemas.openxmlformats.org/drawingml/2006/chartDrawing">
    <cdr:from>
      <cdr:x>0</cdr:x>
      <cdr:y>0.94486</cdr:y>
    </cdr:from>
    <cdr:to>
      <cdr:x>0.58359</cdr:x>
      <cdr:y>1</cdr:y>
    </cdr:to>
    <cdr:sp macro="" textlink="">
      <cdr:nvSpPr>
        <cdr:cNvPr id="6" name="Tekstiruutu 1"/>
        <cdr:cNvSpPr txBox="1"/>
      </cdr:nvSpPr>
      <cdr:spPr>
        <a:xfrm xmlns:a="http://schemas.openxmlformats.org/drawingml/2006/main">
          <a:off x="0" y="3806922"/>
          <a:ext cx="3590925" cy="222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F2A81126-4D16-495C-A37F-EE90DEEC4F6D}" type="TxLink">
            <a:rPr lang="en-US" sz="800" b="0" i="0" u="none" strike="noStrike">
              <a:solidFill>
                <a:srgbClr val="000000"/>
              </a:solidFill>
              <a:latin typeface="Arial"/>
              <a:cs typeface="Arial"/>
            </a:rPr>
            <a:pPr/>
            <a:t>X=Tilastointiuudistus vuonna 2013, tiedot eivät ole vertailukelpoisia edellisiin vuosiin.</a:t>
          </a:fld>
          <a:endParaRPr lang="fi-FI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843" y="987712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Toimipaikkojen henkilöstö Turun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seutukunnassa 1993–2022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90" y="5999403"/>
            <a:ext cx="1318087" cy="395187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F1DF7235-D7D8-2399-1F38-877D8A3C3DE2}"/>
              </a:ext>
            </a:extLst>
          </p:cNvPr>
          <p:cNvSpPr/>
          <p:nvPr/>
        </p:nvSpPr>
        <p:spPr>
          <a:xfrm>
            <a:off x="2665327" y="5998839"/>
            <a:ext cx="6716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Vuonna 2023 tehdyssä laskennassa mukana laajentunut tilastoyksiköiden joukko. Yritysten lukumäärä kasvaa kokonaisuudessaan noin 50 %.</a:t>
            </a:r>
          </a:p>
          <a:p>
            <a:r>
              <a:rPr lang="fi-FI" sz="800" dirty="0"/>
              <a:t>Uusien tilastoyksiköiden vaikutus muihin muuttujiin kuin yritysten lukumäärään on pääosin hyvin pieni.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817780"/>
              </p:ext>
            </p:extLst>
          </p:nvPr>
        </p:nvGraphicFramePr>
        <p:xfrm>
          <a:off x="2665327" y="1917896"/>
          <a:ext cx="5893680" cy="396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K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1668B1"/>
    </a:accent1>
    <a:accent2>
      <a:srgbClr val="DB3334"/>
    </a:accent2>
    <a:accent3>
      <a:srgbClr val="FFDC0D"/>
    </a:accent3>
    <a:accent4>
      <a:srgbClr val="52BE42"/>
    </a:accent4>
    <a:accent5>
      <a:srgbClr val="F29C33"/>
    </a:accent5>
    <a:accent6>
      <a:srgbClr val="00A4E8"/>
    </a:accent6>
    <a:hlink>
      <a:srgbClr val="0000FF"/>
    </a:hlink>
    <a:folHlink>
      <a:srgbClr val="800080"/>
    </a:folHlink>
  </a:clrScheme>
  <a:fontScheme name="T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Alkuperäine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b29dfe7d-d434-4065-a64e-b13302579afd"/>
    <ds:schemaRef ds:uri="http://purl.org/dc/terms/"/>
    <ds:schemaRef ds:uri="ad68e5f6-021f-485f-8fdb-e7b96835f8f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151</TotalTime>
  <Words>39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Toimipaikkojen henkilöstö Turun  seutukunnassa 1993–2022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39</cp:revision>
  <dcterms:created xsi:type="dcterms:W3CDTF">2019-01-07T07:36:10Z</dcterms:created>
  <dcterms:modified xsi:type="dcterms:W3CDTF">2023-12-19T12:16:37Z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