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77" r:id="rId9"/>
    <p:sldId id="267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1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106" autoAdjust="0"/>
    <p:restoredTop sz="94689"/>
  </p:normalViewPr>
  <p:slideViewPr>
    <p:cSldViewPr snapToGrid="0" snapToObjects="1">
      <p:cViewPr varScale="1">
        <p:scale>
          <a:sx n="86" d="100"/>
          <a:sy n="86" d="100"/>
        </p:scale>
        <p:origin x="92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054BF-6638-6645-82F6-4DE861A408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10728D-D7DD-3E45-AE03-7E0BFB0ECA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07127B-5C7F-F84E-ADCF-4A413AF6C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2.6.2023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3BB001-CDF7-F845-80C8-A6F6F8152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FE09B-D827-824C-AAAE-2AF7DB8F8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9583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FFAFA-B4C6-C545-92B3-65F7CAE0D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A1F1DC-C8FA-6C45-A756-C7D9C3871E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2F72AA-8E6A-EB49-927E-397F7915D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2.6.2023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D4DA2B-7750-D649-B499-EAE65776B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5BE2F3-7193-3D4A-939E-9592EFE08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3267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8DF199-017B-DF48-BDF6-628751F88B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382CCE-1C56-DB4C-9F9A-272CB7E10F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9A424-1471-484A-AEAB-35A1FC93F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2.6.2023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BD690E-A613-0A43-AE2C-93BFCE96C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4109A7-7492-AC4D-BC7B-49E687732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93474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858CF-17FC-EA48-A811-5C8CBCB9F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7F0F9-7577-8C49-AE27-208D783CF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DE50B2-48A7-2640-A611-CC19EC9A0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2.6.2023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74A99E-462E-AE4B-B09E-4BF40B3D9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39464-24B8-FF40-845C-E53FB950B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4745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071DD-B6B6-4F43-8571-D709A2249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A9EA50-681C-3144-B289-ABC644EBCB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B0BE2-9731-1A4E-8736-1D468C828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2.6.2023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806FD1-DADA-FD4B-9DB0-C6FD1A51D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FE0FD1-8672-DA4A-8D91-F34382249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46305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35DA8-EA2A-AE4F-A98A-020EEF3CA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BBD9A-FCFB-5E40-ACDE-4DA1654C5B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B220F6-CB9A-F64A-BEAF-748F30F15E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B2BE6C-2652-5640-B3F6-8126286AC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2.6.2023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67E59E-E393-A842-A871-D6E98BF74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751312-3AC4-E44F-8D37-4EE29E59E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0799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2F541-BC5E-854E-A2FE-D03E3FD0D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F1A496-04F6-D849-A3D4-A30B1DACF2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28DAC5-AD70-2E44-8477-EABDABC98C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833894-4E47-AA45-9CD8-17CD009A02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5C00F6-3B58-404A-A4B4-D34999F82F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BD3A62-99DD-C043-BEB5-6D816CC73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2.6.2023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FF2C72-08CC-5C4C-8966-59A3AB45C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2B9814-C42E-BC4A-A351-6163669BD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4761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954C9-B235-504E-8173-06EEAE2A9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E07737-7782-F243-A9BE-1335FE81D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2.6.2023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9A5814-BAA3-7948-AADA-8B1EA7CC3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619601-098D-BC4D-81AA-3C6FC0811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9591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CAAF58-B0E8-364F-A040-C1DB8ED18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2.6.2023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801CF8-5867-8C48-93C2-945AB80ED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49BF54-F22F-F54F-BE14-7ACD63A63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933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A390D-4171-5548-AC1D-011AA5D33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C6183-1465-8249-917D-823E30963A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300007-70AE-2041-8AA3-6D9D339597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6AF6BB-466F-964F-8FD3-892077C4D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2.6.2023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4F53B3-9104-2441-87AD-2F7C73D59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0AC187-CF13-E64A-9142-F96799CDA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20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85296-3DD7-4243-95EA-E2A1D724E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46C0F1-233A-834D-A7E9-81120B7C3E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F0BB61-B9A4-FF43-8202-7F744E7CFB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AA87A5-BF00-6341-A973-A48B3DFED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2.6.2023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7442C2-1BA7-4E47-8157-F94DB1635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762876-C46E-E149-8E9A-F04A0B40E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4212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4B4BFE-5086-724D-B564-4EF5C3949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28D75D-A883-C34D-AB35-77B7B670AC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2E7267-FB26-D94A-A63E-A3B9BE0011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80255-9AF4-B14F-9211-9741979DA578}" type="datetimeFigureOut">
              <a:rPr lang="fi-FI" smtClean="0"/>
              <a:t>2.6.2023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D205BE-010A-4341-8BFE-02703F558B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3DF26-7393-C346-A9A0-B9D3A427E5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6723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kstiruutu 11">
            <a:extLst>
              <a:ext uri="{FF2B5EF4-FFF2-40B4-BE49-F238E27FC236}">
                <a16:creationId xmlns:a16="http://schemas.microsoft.com/office/drawing/2014/main" id="{D30A1451-AD44-4C81-881A-D2A004AEDB05}"/>
              </a:ext>
            </a:extLst>
          </p:cNvPr>
          <p:cNvSpPr txBox="1"/>
          <p:nvPr/>
        </p:nvSpPr>
        <p:spPr>
          <a:xfrm>
            <a:off x="2330870" y="5771872"/>
            <a:ext cx="1133644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i-FI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Vuoden 2023 aluerajat</a:t>
            </a:r>
          </a:p>
          <a:p>
            <a:pPr>
              <a:defRPr/>
            </a:pPr>
            <a:r>
              <a:rPr lang="fi-FI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Lähde: Tilastokeskus</a:t>
            </a:r>
          </a:p>
        </p:txBody>
      </p:sp>
      <p:sp>
        <p:nvSpPr>
          <p:cNvPr id="16" name="Tekstiruutu 6">
            <a:extLst>
              <a:ext uri="{FF2B5EF4-FFF2-40B4-BE49-F238E27FC236}">
                <a16:creationId xmlns:a16="http://schemas.microsoft.com/office/drawing/2014/main" id="{15172074-A032-4E80-8EC3-A92585D9A3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8503" y="273453"/>
            <a:ext cx="7817205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36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Tulo- ja lähtömuutto ikäryhmittäin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36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2022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36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 </a:t>
            </a:r>
          </a:p>
        </p:txBody>
      </p:sp>
      <p:sp>
        <p:nvSpPr>
          <p:cNvPr id="25" name="Tekstiruutu 1">
            <a:extLst>
              <a:ext uri="{FF2B5EF4-FFF2-40B4-BE49-F238E27FC236}">
                <a16:creationId xmlns:a16="http://schemas.microsoft.com/office/drawing/2014/main" id="{7DA27E1E-820F-43CD-B01F-6BFE5BF0E3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8503" y="1519040"/>
            <a:ext cx="2693045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i-FI" altLang="fi-FI" sz="15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322 </a:t>
            </a:r>
            <a:r>
              <a:rPr lang="fi-FI" altLang="fi-FI" sz="1500" b="1" dirty="0" err="1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Kimitoön</a:t>
            </a:r>
            <a:r>
              <a:rPr lang="fi-FI" altLang="fi-FI" sz="15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 - </a:t>
            </a:r>
            <a:r>
              <a:rPr lang="fi-FI" altLang="fi-FI" sz="1500" b="1" dirty="0" err="1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Kemiönsaari</a:t>
            </a:r>
            <a:endParaRPr lang="fi-FI" altLang="fi-FI" sz="1500" b="1" dirty="0">
              <a:solidFill>
                <a:srgbClr val="005174"/>
              </a:solidFill>
              <a:latin typeface="Gill Sans MT" panose="020B0502020104020203" pitchFamily="34" charset="77"/>
              <a:ea typeface="+mj-ea"/>
              <a:cs typeface="+mj-cs"/>
            </a:endParaRP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C8DBAB0E-0349-804C-6B50-0E28BAAB96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4662" y="731286"/>
            <a:ext cx="7242676" cy="5395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5324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kstiruutu 11">
            <a:extLst>
              <a:ext uri="{FF2B5EF4-FFF2-40B4-BE49-F238E27FC236}">
                <a16:creationId xmlns:a16="http://schemas.microsoft.com/office/drawing/2014/main" id="{D30A1451-AD44-4C81-881A-D2A004AEDB05}"/>
              </a:ext>
            </a:extLst>
          </p:cNvPr>
          <p:cNvSpPr txBox="1"/>
          <p:nvPr/>
        </p:nvSpPr>
        <p:spPr>
          <a:xfrm>
            <a:off x="2330870" y="5771872"/>
            <a:ext cx="1133644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i-FI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Vuoden 2023 aluerajat</a:t>
            </a:r>
          </a:p>
          <a:p>
            <a:pPr>
              <a:defRPr/>
            </a:pPr>
            <a:r>
              <a:rPr lang="fi-FI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Lähde: Tilastokeskus</a:t>
            </a:r>
          </a:p>
        </p:txBody>
      </p:sp>
      <p:sp>
        <p:nvSpPr>
          <p:cNvPr id="16" name="Tekstiruutu 6">
            <a:extLst>
              <a:ext uri="{FF2B5EF4-FFF2-40B4-BE49-F238E27FC236}">
                <a16:creationId xmlns:a16="http://schemas.microsoft.com/office/drawing/2014/main" id="{15172074-A032-4E80-8EC3-A92585D9A3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8503" y="273453"/>
            <a:ext cx="7817205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36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Tulo- ja lähtömuutto ikäryhmittäin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36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2022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36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 </a:t>
            </a:r>
          </a:p>
        </p:txBody>
      </p:sp>
      <p:sp>
        <p:nvSpPr>
          <p:cNvPr id="5" name="Tekstiruutu 1">
            <a:extLst>
              <a:ext uri="{FF2B5EF4-FFF2-40B4-BE49-F238E27FC236}">
                <a16:creationId xmlns:a16="http://schemas.microsoft.com/office/drawing/2014/main" id="{0E4429BD-126C-4F02-9795-B4B5081276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8503" y="1542386"/>
            <a:ext cx="271003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i-FI" altLang="fi-FI" sz="15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3222 Dragsfjärd </a:t>
            </a:r>
            <a:r>
              <a:rPr lang="fi-FI" altLang="fi-FI" sz="1500" b="1" dirty="0" err="1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storområde</a:t>
            </a:r>
            <a:endParaRPr lang="fi-FI" altLang="fi-FI" sz="1500" b="1" dirty="0">
              <a:solidFill>
                <a:srgbClr val="005174"/>
              </a:solidFill>
              <a:latin typeface="Gill Sans MT" panose="020B0502020104020203" pitchFamily="34" charset="77"/>
              <a:ea typeface="+mj-ea"/>
              <a:cs typeface="+mj-cs"/>
            </a:endParaRPr>
          </a:p>
        </p:txBody>
      </p:sp>
      <p:sp>
        <p:nvSpPr>
          <p:cNvPr id="6" name="Tekstiruutu 1">
            <a:extLst>
              <a:ext uri="{FF2B5EF4-FFF2-40B4-BE49-F238E27FC236}">
                <a16:creationId xmlns:a16="http://schemas.microsoft.com/office/drawing/2014/main" id="{285CD706-9747-4F36-9411-CBFECD5680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0051" y="5024734"/>
            <a:ext cx="334418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i-FI" altLang="fi-FI" sz="12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                                                                         </a:t>
            </a:r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FFEC95B2-DC37-6C0D-3149-D9C9664798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0545" y="1282276"/>
            <a:ext cx="5763408" cy="4293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3128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kstiruutu 11">
            <a:extLst>
              <a:ext uri="{FF2B5EF4-FFF2-40B4-BE49-F238E27FC236}">
                <a16:creationId xmlns:a16="http://schemas.microsoft.com/office/drawing/2014/main" id="{D30A1451-AD44-4C81-881A-D2A004AEDB05}"/>
              </a:ext>
            </a:extLst>
          </p:cNvPr>
          <p:cNvSpPr txBox="1"/>
          <p:nvPr/>
        </p:nvSpPr>
        <p:spPr>
          <a:xfrm>
            <a:off x="2330870" y="5771872"/>
            <a:ext cx="1133644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i-FI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Vuoden 2023 aluerajat</a:t>
            </a:r>
          </a:p>
          <a:p>
            <a:pPr>
              <a:defRPr/>
            </a:pPr>
            <a:r>
              <a:rPr lang="fi-FI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Lähde: Tilastokeskus</a:t>
            </a:r>
          </a:p>
        </p:txBody>
      </p:sp>
      <p:sp>
        <p:nvSpPr>
          <p:cNvPr id="16" name="Tekstiruutu 6">
            <a:extLst>
              <a:ext uri="{FF2B5EF4-FFF2-40B4-BE49-F238E27FC236}">
                <a16:creationId xmlns:a16="http://schemas.microsoft.com/office/drawing/2014/main" id="{15172074-A032-4E80-8EC3-A92585D9A3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8503" y="273453"/>
            <a:ext cx="7817205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36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Tulo- ja lähtömuutto ikäryhmittäin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36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2022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36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 </a:t>
            </a:r>
          </a:p>
        </p:txBody>
      </p:sp>
      <p:sp>
        <p:nvSpPr>
          <p:cNvPr id="5" name="Tekstiruutu 1">
            <a:extLst>
              <a:ext uri="{FF2B5EF4-FFF2-40B4-BE49-F238E27FC236}">
                <a16:creationId xmlns:a16="http://schemas.microsoft.com/office/drawing/2014/main" id="{B69B6982-B534-4CBA-974F-0A8EF78F9F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5682" y="1532954"/>
            <a:ext cx="168026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i-FI" altLang="fi-FI" sz="15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322201 Dalsbruk</a:t>
            </a:r>
          </a:p>
        </p:txBody>
      </p:sp>
      <p:sp>
        <p:nvSpPr>
          <p:cNvPr id="6" name="Tekstiruutu 1">
            <a:extLst>
              <a:ext uri="{FF2B5EF4-FFF2-40B4-BE49-F238E27FC236}">
                <a16:creationId xmlns:a16="http://schemas.microsoft.com/office/drawing/2014/main" id="{801EC487-B2DF-4B52-8CCE-998A3F749D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0051" y="5024734"/>
            <a:ext cx="334418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i-FI" altLang="fi-FI" sz="12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                                                                         </a:t>
            </a:r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4CAE2B50-28C4-F591-DBA3-EF99E8BE8C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5682" y="1038859"/>
            <a:ext cx="6416919" cy="4780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9023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kstiruutu 11">
            <a:extLst>
              <a:ext uri="{FF2B5EF4-FFF2-40B4-BE49-F238E27FC236}">
                <a16:creationId xmlns:a16="http://schemas.microsoft.com/office/drawing/2014/main" id="{D30A1451-AD44-4C81-881A-D2A004AEDB05}"/>
              </a:ext>
            </a:extLst>
          </p:cNvPr>
          <p:cNvSpPr txBox="1"/>
          <p:nvPr/>
        </p:nvSpPr>
        <p:spPr>
          <a:xfrm>
            <a:off x="2330870" y="5771872"/>
            <a:ext cx="1133644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i-FI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Vuoden 2023 aluerajat</a:t>
            </a:r>
          </a:p>
          <a:p>
            <a:pPr>
              <a:defRPr/>
            </a:pPr>
            <a:r>
              <a:rPr lang="fi-FI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Lähde: Tilastokeskus</a:t>
            </a:r>
          </a:p>
        </p:txBody>
      </p:sp>
      <p:sp>
        <p:nvSpPr>
          <p:cNvPr id="16" name="Tekstiruutu 6">
            <a:extLst>
              <a:ext uri="{FF2B5EF4-FFF2-40B4-BE49-F238E27FC236}">
                <a16:creationId xmlns:a16="http://schemas.microsoft.com/office/drawing/2014/main" id="{15172074-A032-4E80-8EC3-A92585D9A3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8503" y="273453"/>
            <a:ext cx="7817205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36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Tulo- ja lähtömuutto ikäryhmittäin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36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2022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36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 </a:t>
            </a:r>
          </a:p>
        </p:txBody>
      </p:sp>
      <p:sp>
        <p:nvSpPr>
          <p:cNvPr id="5" name="Tekstiruutu 1">
            <a:extLst>
              <a:ext uri="{FF2B5EF4-FFF2-40B4-BE49-F238E27FC236}">
                <a16:creationId xmlns:a16="http://schemas.microsoft.com/office/drawing/2014/main" id="{1DEF4440-BB41-43A8-A027-535CD0AF64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8503" y="1503497"/>
            <a:ext cx="2385974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i-FI" altLang="fi-FI" sz="15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322202 Dragsfjärd-</a:t>
            </a:r>
            <a:r>
              <a:rPr lang="fi-FI" altLang="fi-FI" sz="1500" b="1" dirty="0" err="1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Kärra</a:t>
            </a:r>
            <a:endParaRPr lang="fi-FI" altLang="fi-FI" sz="1500" b="1" dirty="0">
              <a:solidFill>
                <a:srgbClr val="005174"/>
              </a:solidFill>
              <a:latin typeface="Gill Sans MT" panose="020B0502020104020203" pitchFamily="34" charset="77"/>
              <a:ea typeface="+mj-ea"/>
              <a:cs typeface="+mj-cs"/>
            </a:endParaRPr>
          </a:p>
        </p:txBody>
      </p:sp>
      <p:sp>
        <p:nvSpPr>
          <p:cNvPr id="6" name="Tekstiruutu 1">
            <a:extLst>
              <a:ext uri="{FF2B5EF4-FFF2-40B4-BE49-F238E27FC236}">
                <a16:creationId xmlns:a16="http://schemas.microsoft.com/office/drawing/2014/main" id="{5BE66B66-7BC3-49B8-8FD9-8968A9E2BE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0051" y="5024734"/>
            <a:ext cx="334418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i-FI" altLang="fi-FI" sz="12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                                                                         </a:t>
            </a:r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718CD67C-232F-D900-08B8-9AE1163BA0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0870" y="1241033"/>
            <a:ext cx="6135244" cy="4570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6744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kstiruutu 11">
            <a:extLst>
              <a:ext uri="{FF2B5EF4-FFF2-40B4-BE49-F238E27FC236}">
                <a16:creationId xmlns:a16="http://schemas.microsoft.com/office/drawing/2014/main" id="{D30A1451-AD44-4C81-881A-D2A004AEDB05}"/>
              </a:ext>
            </a:extLst>
          </p:cNvPr>
          <p:cNvSpPr txBox="1"/>
          <p:nvPr/>
        </p:nvSpPr>
        <p:spPr>
          <a:xfrm>
            <a:off x="2330870" y="5771872"/>
            <a:ext cx="1133644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i-FI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Vuoden 2023 aluerajat</a:t>
            </a:r>
          </a:p>
          <a:p>
            <a:pPr>
              <a:defRPr/>
            </a:pPr>
            <a:r>
              <a:rPr lang="fi-FI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Lähde: Tilastokeskus</a:t>
            </a:r>
          </a:p>
        </p:txBody>
      </p:sp>
      <p:sp>
        <p:nvSpPr>
          <p:cNvPr id="16" name="Tekstiruutu 6">
            <a:extLst>
              <a:ext uri="{FF2B5EF4-FFF2-40B4-BE49-F238E27FC236}">
                <a16:creationId xmlns:a16="http://schemas.microsoft.com/office/drawing/2014/main" id="{15172074-A032-4E80-8EC3-A92585D9A3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8503" y="273453"/>
            <a:ext cx="7817205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36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Tulo- ja lähtömuutto ikäryhmittäin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36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2022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36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 </a:t>
            </a:r>
          </a:p>
        </p:txBody>
      </p:sp>
      <p:sp>
        <p:nvSpPr>
          <p:cNvPr id="5" name="Tekstiruutu 1">
            <a:extLst>
              <a:ext uri="{FF2B5EF4-FFF2-40B4-BE49-F238E27FC236}">
                <a16:creationId xmlns:a16="http://schemas.microsoft.com/office/drawing/2014/main" id="{FAF84A1A-78A0-4D5E-842F-35EE8CD955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8503" y="1549030"/>
            <a:ext cx="1806905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i-FI" altLang="fi-FI" sz="15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322203 </a:t>
            </a:r>
            <a:r>
              <a:rPr lang="fi-FI" altLang="fi-FI" sz="1500" b="1" dirty="0" err="1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Björkboda</a:t>
            </a:r>
            <a:endParaRPr lang="fi-FI" altLang="fi-FI" sz="1500" b="1" dirty="0">
              <a:solidFill>
                <a:srgbClr val="005174"/>
              </a:solidFill>
              <a:latin typeface="Gill Sans MT" panose="020B0502020104020203" pitchFamily="34" charset="77"/>
              <a:ea typeface="+mj-ea"/>
              <a:cs typeface="+mj-cs"/>
            </a:endParaRPr>
          </a:p>
        </p:txBody>
      </p:sp>
      <p:sp>
        <p:nvSpPr>
          <p:cNvPr id="6" name="Tekstiruutu 1">
            <a:extLst>
              <a:ext uri="{FF2B5EF4-FFF2-40B4-BE49-F238E27FC236}">
                <a16:creationId xmlns:a16="http://schemas.microsoft.com/office/drawing/2014/main" id="{887AC7A0-5BC0-4570-8AAB-49795C8F63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0051" y="5024734"/>
            <a:ext cx="334418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i-FI" altLang="fi-FI" sz="12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                                                                         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3EDE9767-27CA-32EA-0593-6E4D073300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1393" y="923327"/>
            <a:ext cx="7529213" cy="5011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6443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kstiruutu 11">
            <a:extLst>
              <a:ext uri="{FF2B5EF4-FFF2-40B4-BE49-F238E27FC236}">
                <a16:creationId xmlns:a16="http://schemas.microsoft.com/office/drawing/2014/main" id="{D30A1451-AD44-4C81-881A-D2A004AEDB05}"/>
              </a:ext>
            </a:extLst>
          </p:cNvPr>
          <p:cNvSpPr txBox="1"/>
          <p:nvPr/>
        </p:nvSpPr>
        <p:spPr>
          <a:xfrm>
            <a:off x="2330870" y="5771872"/>
            <a:ext cx="1133644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i-FI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Vuoden 2023 aluerajat</a:t>
            </a:r>
          </a:p>
          <a:p>
            <a:pPr>
              <a:defRPr/>
            </a:pPr>
            <a:r>
              <a:rPr lang="fi-FI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Lähde: Tilastokeskus</a:t>
            </a:r>
          </a:p>
        </p:txBody>
      </p:sp>
      <p:sp>
        <p:nvSpPr>
          <p:cNvPr id="16" name="Tekstiruutu 6">
            <a:extLst>
              <a:ext uri="{FF2B5EF4-FFF2-40B4-BE49-F238E27FC236}">
                <a16:creationId xmlns:a16="http://schemas.microsoft.com/office/drawing/2014/main" id="{15172074-A032-4E80-8EC3-A92585D9A3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8503" y="273453"/>
            <a:ext cx="7817205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36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Tulo- ja lähtömuutto ikäryhmittäin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36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2022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36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 </a:t>
            </a:r>
          </a:p>
        </p:txBody>
      </p:sp>
      <p:sp>
        <p:nvSpPr>
          <p:cNvPr id="5" name="Tekstiruutu 1">
            <a:extLst>
              <a:ext uri="{FF2B5EF4-FFF2-40B4-BE49-F238E27FC236}">
                <a16:creationId xmlns:a16="http://schemas.microsoft.com/office/drawing/2014/main" id="{5F7C87B6-5A3D-445C-8E37-55F045AB82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8503" y="1515122"/>
            <a:ext cx="2274982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i-FI" altLang="fi-FI" sz="15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322204 </a:t>
            </a:r>
            <a:r>
              <a:rPr lang="fi-FI" altLang="fi-FI" sz="1500" b="1" dirty="0" err="1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Hitis</a:t>
            </a:r>
            <a:r>
              <a:rPr lang="fi-FI" altLang="fi-FI" sz="15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 - Hiittinen</a:t>
            </a:r>
          </a:p>
        </p:txBody>
      </p:sp>
      <p:sp>
        <p:nvSpPr>
          <p:cNvPr id="6" name="Tekstiruutu 1">
            <a:extLst>
              <a:ext uri="{FF2B5EF4-FFF2-40B4-BE49-F238E27FC236}">
                <a16:creationId xmlns:a16="http://schemas.microsoft.com/office/drawing/2014/main" id="{2D271855-FD3D-4E8D-890D-02926E2775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0051" y="5024734"/>
            <a:ext cx="334418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i-FI" altLang="fi-FI" sz="12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                                                                         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28B274D1-150E-62B7-3226-DE4849B953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1393" y="923327"/>
            <a:ext cx="7529213" cy="5011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76725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kstiruutu 11">
            <a:extLst>
              <a:ext uri="{FF2B5EF4-FFF2-40B4-BE49-F238E27FC236}">
                <a16:creationId xmlns:a16="http://schemas.microsoft.com/office/drawing/2014/main" id="{D30A1451-AD44-4C81-881A-D2A004AEDB05}"/>
              </a:ext>
            </a:extLst>
          </p:cNvPr>
          <p:cNvSpPr txBox="1"/>
          <p:nvPr/>
        </p:nvSpPr>
        <p:spPr>
          <a:xfrm>
            <a:off x="2330870" y="5771872"/>
            <a:ext cx="1133644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i-FI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Vuoden 2023 aluerajat</a:t>
            </a:r>
          </a:p>
          <a:p>
            <a:pPr>
              <a:defRPr/>
            </a:pPr>
            <a:r>
              <a:rPr lang="fi-FI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Lähde: Tilastokeskus</a:t>
            </a:r>
          </a:p>
        </p:txBody>
      </p:sp>
      <p:sp>
        <p:nvSpPr>
          <p:cNvPr id="16" name="Tekstiruutu 6">
            <a:extLst>
              <a:ext uri="{FF2B5EF4-FFF2-40B4-BE49-F238E27FC236}">
                <a16:creationId xmlns:a16="http://schemas.microsoft.com/office/drawing/2014/main" id="{15172074-A032-4E80-8EC3-A92585D9A3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8503" y="273453"/>
            <a:ext cx="7817205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36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Tulo- ja lähtömuutto ikäryhmittäin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36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2022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36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 </a:t>
            </a:r>
          </a:p>
        </p:txBody>
      </p:sp>
      <p:sp>
        <p:nvSpPr>
          <p:cNvPr id="5" name="Tekstiruutu 1">
            <a:extLst>
              <a:ext uri="{FF2B5EF4-FFF2-40B4-BE49-F238E27FC236}">
                <a16:creationId xmlns:a16="http://schemas.microsoft.com/office/drawing/2014/main" id="{9316828A-CAD8-4889-995A-88B18A88D3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8503" y="1552964"/>
            <a:ext cx="277063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i-FI" altLang="fi-FI" sz="15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3223 Västanfjärd </a:t>
            </a:r>
            <a:r>
              <a:rPr lang="fi-FI" altLang="fi-FI" sz="1500" b="1" dirty="0" err="1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storområde</a:t>
            </a:r>
            <a:endParaRPr lang="fi-FI" altLang="fi-FI" sz="1500" b="1" dirty="0">
              <a:solidFill>
                <a:srgbClr val="005174"/>
              </a:solidFill>
              <a:latin typeface="Gill Sans MT" panose="020B0502020104020203" pitchFamily="34" charset="77"/>
              <a:ea typeface="+mj-ea"/>
              <a:cs typeface="+mj-cs"/>
            </a:endParaRPr>
          </a:p>
        </p:txBody>
      </p:sp>
      <p:sp>
        <p:nvSpPr>
          <p:cNvPr id="6" name="Tekstiruutu 1">
            <a:extLst>
              <a:ext uri="{FF2B5EF4-FFF2-40B4-BE49-F238E27FC236}">
                <a16:creationId xmlns:a16="http://schemas.microsoft.com/office/drawing/2014/main" id="{A738EA0F-A77D-49A4-A860-2F41B53765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0051" y="5024734"/>
            <a:ext cx="334418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i-FI" altLang="fi-FI" sz="12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                                                                         </a:t>
            </a:r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4F21F0C1-DC76-FC26-6690-31515F965E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8503" y="1102560"/>
            <a:ext cx="6507009" cy="4847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5368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kstiruutu 11">
            <a:extLst>
              <a:ext uri="{FF2B5EF4-FFF2-40B4-BE49-F238E27FC236}">
                <a16:creationId xmlns:a16="http://schemas.microsoft.com/office/drawing/2014/main" id="{D30A1451-AD44-4C81-881A-D2A004AEDB05}"/>
              </a:ext>
            </a:extLst>
          </p:cNvPr>
          <p:cNvSpPr txBox="1"/>
          <p:nvPr/>
        </p:nvSpPr>
        <p:spPr>
          <a:xfrm>
            <a:off x="2330870" y="5771872"/>
            <a:ext cx="1133644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i-FI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Vuoden 2023 aluerajat</a:t>
            </a:r>
          </a:p>
          <a:p>
            <a:pPr>
              <a:defRPr/>
            </a:pPr>
            <a:r>
              <a:rPr lang="fi-FI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Lähde: Tilastokeskus</a:t>
            </a:r>
          </a:p>
        </p:txBody>
      </p:sp>
      <p:sp>
        <p:nvSpPr>
          <p:cNvPr id="16" name="Tekstiruutu 6">
            <a:extLst>
              <a:ext uri="{FF2B5EF4-FFF2-40B4-BE49-F238E27FC236}">
                <a16:creationId xmlns:a16="http://schemas.microsoft.com/office/drawing/2014/main" id="{15172074-A032-4E80-8EC3-A92585D9A3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8503" y="273453"/>
            <a:ext cx="7817205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36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Tulo- ja lähtömuutto ikäryhmittäin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36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2022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36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 </a:t>
            </a:r>
          </a:p>
        </p:txBody>
      </p:sp>
      <p:sp>
        <p:nvSpPr>
          <p:cNvPr id="5" name="Tekstiruutu 1">
            <a:extLst>
              <a:ext uri="{FF2B5EF4-FFF2-40B4-BE49-F238E27FC236}">
                <a16:creationId xmlns:a16="http://schemas.microsoft.com/office/drawing/2014/main" id="{FE3655AF-8298-460C-99D5-7C395D6D19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8503" y="1539246"/>
            <a:ext cx="186814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i-FI" altLang="fi-FI" sz="15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322301 Västanfjärd</a:t>
            </a:r>
          </a:p>
        </p:txBody>
      </p:sp>
      <p:sp>
        <p:nvSpPr>
          <p:cNvPr id="6" name="Tekstiruutu 1">
            <a:extLst>
              <a:ext uri="{FF2B5EF4-FFF2-40B4-BE49-F238E27FC236}">
                <a16:creationId xmlns:a16="http://schemas.microsoft.com/office/drawing/2014/main" id="{4182432F-32C9-4F6E-96D0-7A8401D1C4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0051" y="5024734"/>
            <a:ext cx="334418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i-FI" altLang="fi-FI" sz="12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                                                                         </a:t>
            </a:r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A19A5AB2-E754-7AFF-9568-B9A53F3958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0870" y="1022081"/>
            <a:ext cx="6461964" cy="4813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2464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kstiruutu 11">
            <a:extLst>
              <a:ext uri="{FF2B5EF4-FFF2-40B4-BE49-F238E27FC236}">
                <a16:creationId xmlns:a16="http://schemas.microsoft.com/office/drawing/2014/main" id="{D30A1451-AD44-4C81-881A-D2A004AEDB05}"/>
              </a:ext>
            </a:extLst>
          </p:cNvPr>
          <p:cNvSpPr txBox="1"/>
          <p:nvPr/>
        </p:nvSpPr>
        <p:spPr>
          <a:xfrm>
            <a:off x="2330870" y="5771872"/>
            <a:ext cx="1133644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i-FI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Vuoden 2023 aluerajat</a:t>
            </a:r>
          </a:p>
          <a:p>
            <a:pPr>
              <a:defRPr/>
            </a:pPr>
            <a:r>
              <a:rPr lang="fi-FI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Lähde: Tilastokeskus</a:t>
            </a:r>
          </a:p>
        </p:txBody>
      </p:sp>
      <p:sp>
        <p:nvSpPr>
          <p:cNvPr id="16" name="Tekstiruutu 6">
            <a:extLst>
              <a:ext uri="{FF2B5EF4-FFF2-40B4-BE49-F238E27FC236}">
                <a16:creationId xmlns:a16="http://schemas.microsoft.com/office/drawing/2014/main" id="{15172074-A032-4E80-8EC3-A92585D9A3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8503" y="273453"/>
            <a:ext cx="7817205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36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Tulo- ja lähtömuutto ikäryhmittäin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36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2022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36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 </a:t>
            </a:r>
          </a:p>
        </p:txBody>
      </p:sp>
      <p:sp>
        <p:nvSpPr>
          <p:cNvPr id="5" name="Tekstiruutu 1">
            <a:extLst>
              <a:ext uri="{FF2B5EF4-FFF2-40B4-BE49-F238E27FC236}">
                <a16:creationId xmlns:a16="http://schemas.microsoft.com/office/drawing/2014/main" id="{FE3655AF-8298-460C-99D5-7C395D6D19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8503" y="1539246"/>
            <a:ext cx="1665199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i-FI" altLang="fi-FI" sz="15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322302 - </a:t>
            </a:r>
            <a:r>
              <a:rPr lang="fi-FI" altLang="fi-FI" sz="1500" b="1" dirty="0" err="1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Nivelax</a:t>
            </a:r>
            <a:endParaRPr lang="fi-FI" altLang="fi-FI" sz="1500" b="1" dirty="0">
              <a:solidFill>
                <a:srgbClr val="005174"/>
              </a:solidFill>
              <a:latin typeface="Gill Sans MT" panose="020B0502020104020203" pitchFamily="34" charset="77"/>
              <a:ea typeface="+mj-ea"/>
              <a:cs typeface="+mj-cs"/>
            </a:endParaRPr>
          </a:p>
        </p:txBody>
      </p:sp>
      <p:sp>
        <p:nvSpPr>
          <p:cNvPr id="6" name="Tekstiruutu 1">
            <a:extLst>
              <a:ext uri="{FF2B5EF4-FFF2-40B4-BE49-F238E27FC236}">
                <a16:creationId xmlns:a16="http://schemas.microsoft.com/office/drawing/2014/main" id="{4182432F-32C9-4F6E-96D0-7A8401D1C4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0051" y="5024734"/>
            <a:ext cx="334418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i-FI" altLang="fi-FI" sz="12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                                                                         </a:t>
            </a:r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D8C157F1-0AFA-B71E-80D3-0FE9884A52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1393" y="923327"/>
            <a:ext cx="7529213" cy="5011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7972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kstiruutu 11">
            <a:extLst>
              <a:ext uri="{FF2B5EF4-FFF2-40B4-BE49-F238E27FC236}">
                <a16:creationId xmlns:a16="http://schemas.microsoft.com/office/drawing/2014/main" id="{D30A1451-AD44-4C81-881A-D2A004AEDB05}"/>
              </a:ext>
            </a:extLst>
          </p:cNvPr>
          <p:cNvSpPr txBox="1"/>
          <p:nvPr/>
        </p:nvSpPr>
        <p:spPr>
          <a:xfrm>
            <a:off x="2330870" y="5771872"/>
            <a:ext cx="1133644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i-FI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Vuoden 2023 aluerajat</a:t>
            </a:r>
          </a:p>
          <a:p>
            <a:pPr>
              <a:defRPr/>
            </a:pPr>
            <a:r>
              <a:rPr lang="fi-FI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Lähde: Tilastokeskus</a:t>
            </a:r>
          </a:p>
        </p:txBody>
      </p:sp>
      <p:sp>
        <p:nvSpPr>
          <p:cNvPr id="16" name="Tekstiruutu 6">
            <a:extLst>
              <a:ext uri="{FF2B5EF4-FFF2-40B4-BE49-F238E27FC236}">
                <a16:creationId xmlns:a16="http://schemas.microsoft.com/office/drawing/2014/main" id="{15172074-A032-4E80-8EC3-A92585D9A3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8503" y="273453"/>
            <a:ext cx="7817205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36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Tulo- ja lähtömuutto ikäryhmittäin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36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2022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36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 </a:t>
            </a:r>
          </a:p>
        </p:txBody>
      </p:sp>
      <p:sp>
        <p:nvSpPr>
          <p:cNvPr id="7" name="Tekstiruutu 1">
            <a:extLst>
              <a:ext uri="{FF2B5EF4-FFF2-40B4-BE49-F238E27FC236}">
                <a16:creationId xmlns:a16="http://schemas.microsoft.com/office/drawing/2014/main" id="{CFDF4FE5-98FD-4C33-A59D-2523F4154D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8503" y="1496084"/>
            <a:ext cx="2395207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i-FI" altLang="fi-FI" sz="15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3221 </a:t>
            </a:r>
            <a:r>
              <a:rPr lang="fi-FI" altLang="fi-FI" sz="1500" b="1" dirty="0" err="1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Kimito</a:t>
            </a:r>
            <a:r>
              <a:rPr lang="fi-FI" altLang="fi-FI" sz="15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 </a:t>
            </a:r>
            <a:r>
              <a:rPr lang="fi-FI" altLang="fi-FI" sz="1500" b="1" dirty="0" err="1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storområde</a:t>
            </a:r>
            <a:endParaRPr lang="fi-FI" altLang="fi-FI" sz="1500" b="1" dirty="0">
              <a:solidFill>
                <a:srgbClr val="005174"/>
              </a:solidFill>
              <a:latin typeface="Gill Sans MT" panose="020B0502020104020203" pitchFamily="34" charset="77"/>
              <a:ea typeface="+mj-ea"/>
              <a:cs typeface="+mj-cs"/>
            </a:endParaRPr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E0D25E8B-43C0-CDD2-E575-59C6359FB7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74662" y="731286"/>
            <a:ext cx="7242676" cy="5395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5284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kstiruutu 11">
            <a:extLst>
              <a:ext uri="{FF2B5EF4-FFF2-40B4-BE49-F238E27FC236}">
                <a16:creationId xmlns:a16="http://schemas.microsoft.com/office/drawing/2014/main" id="{D30A1451-AD44-4C81-881A-D2A004AEDB05}"/>
              </a:ext>
            </a:extLst>
          </p:cNvPr>
          <p:cNvSpPr txBox="1"/>
          <p:nvPr/>
        </p:nvSpPr>
        <p:spPr>
          <a:xfrm>
            <a:off x="2330870" y="5771872"/>
            <a:ext cx="1133644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i-FI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Vuoden 2023 aluerajat</a:t>
            </a:r>
          </a:p>
          <a:p>
            <a:pPr>
              <a:defRPr/>
            </a:pPr>
            <a:r>
              <a:rPr lang="fi-FI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Lähde: Tilastokeskus</a:t>
            </a:r>
          </a:p>
        </p:txBody>
      </p:sp>
      <p:sp>
        <p:nvSpPr>
          <p:cNvPr id="16" name="Tekstiruutu 6">
            <a:extLst>
              <a:ext uri="{FF2B5EF4-FFF2-40B4-BE49-F238E27FC236}">
                <a16:creationId xmlns:a16="http://schemas.microsoft.com/office/drawing/2014/main" id="{15172074-A032-4E80-8EC3-A92585D9A3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8503" y="273453"/>
            <a:ext cx="7817205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36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Tulo- ja lähtömuutto ikäryhmittäin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36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2022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36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 </a:t>
            </a:r>
          </a:p>
        </p:txBody>
      </p:sp>
      <p:sp>
        <p:nvSpPr>
          <p:cNvPr id="9" name="Tekstiruutu 1">
            <a:extLst>
              <a:ext uri="{FF2B5EF4-FFF2-40B4-BE49-F238E27FC236}">
                <a16:creationId xmlns:a16="http://schemas.microsoft.com/office/drawing/2014/main" id="{128D9084-F156-408D-B736-3D341850B1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8503" y="1489738"/>
            <a:ext cx="224580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i-FI" altLang="fi-FI" sz="15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322101 </a:t>
            </a:r>
            <a:r>
              <a:rPr lang="fi-FI" altLang="fi-FI" sz="1500" b="1" dirty="0" err="1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Kimito</a:t>
            </a:r>
            <a:r>
              <a:rPr lang="fi-FI" altLang="fi-FI" sz="15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 - Kemiö</a:t>
            </a:r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4F09ADFE-7711-0551-FDFD-F959624B5B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0222" y="1110512"/>
            <a:ext cx="6224551" cy="4636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699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kstiruutu 11">
            <a:extLst>
              <a:ext uri="{FF2B5EF4-FFF2-40B4-BE49-F238E27FC236}">
                <a16:creationId xmlns:a16="http://schemas.microsoft.com/office/drawing/2014/main" id="{D30A1451-AD44-4C81-881A-D2A004AEDB05}"/>
              </a:ext>
            </a:extLst>
          </p:cNvPr>
          <p:cNvSpPr txBox="1"/>
          <p:nvPr/>
        </p:nvSpPr>
        <p:spPr>
          <a:xfrm>
            <a:off x="2330870" y="5771872"/>
            <a:ext cx="1133644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i-FI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Vuoden 2023 aluerajat</a:t>
            </a:r>
          </a:p>
          <a:p>
            <a:pPr>
              <a:defRPr/>
            </a:pPr>
            <a:r>
              <a:rPr lang="fi-FI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Lähde: Tilastokeskus</a:t>
            </a:r>
          </a:p>
        </p:txBody>
      </p:sp>
      <p:sp>
        <p:nvSpPr>
          <p:cNvPr id="16" name="Tekstiruutu 6">
            <a:extLst>
              <a:ext uri="{FF2B5EF4-FFF2-40B4-BE49-F238E27FC236}">
                <a16:creationId xmlns:a16="http://schemas.microsoft.com/office/drawing/2014/main" id="{15172074-A032-4E80-8EC3-A92585D9A3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8503" y="273453"/>
            <a:ext cx="7817205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36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Tulo- ja lähtömuutto ikäryhmittäin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36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2022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36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 </a:t>
            </a:r>
          </a:p>
        </p:txBody>
      </p:sp>
      <p:sp>
        <p:nvSpPr>
          <p:cNvPr id="5" name="Tekstiruutu 1">
            <a:extLst>
              <a:ext uri="{FF2B5EF4-FFF2-40B4-BE49-F238E27FC236}">
                <a16:creationId xmlns:a16="http://schemas.microsoft.com/office/drawing/2014/main" id="{65A58E71-4683-4B8C-AABC-E50E74FB70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8503" y="1528410"/>
            <a:ext cx="2353465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i-FI" altLang="fi-FI" sz="15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322102 </a:t>
            </a:r>
            <a:r>
              <a:rPr lang="fi-FI" altLang="fi-FI" sz="1500" b="1" dirty="0" err="1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Pedersjö-Vestlax</a:t>
            </a:r>
            <a:endParaRPr lang="fi-FI" altLang="fi-FI" sz="1500" b="1" dirty="0">
              <a:solidFill>
                <a:srgbClr val="005174"/>
              </a:solidFill>
              <a:latin typeface="Gill Sans MT" panose="020B0502020104020203" pitchFamily="34" charset="77"/>
              <a:ea typeface="+mj-ea"/>
              <a:cs typeface="+mj-cs"/>
            </a:endParaRPr>
          </a:p>
        </p:txBody>
      </p:sp>
      <p:sp>
        <p:nvSpPr>
          <p:cNvPr id="6" name="Tekstiruutu 1">
            <a:extLst>
              <a:ext uri="{FF2B5EF4-FFF2-40B4-BE49-F238E27FC236}">
                <a16:creationId xmlns:a16="http://schemas.microsoft.com/office/drawing/2014/main" id="{79FC316B-F09A-4A34-9ABB-C137039D6C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0051" y="5024734"/>
            <a:ext cx="334418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i-FI" altLang="fi-FI" sz="12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                                                                         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A60209E9-F68D-79C4-637B-EB6130F6AE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1393" y="923327"/>
            <a:ext cx="7529213" cy="5011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458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kstiruutu 11">
            <a:extLst>
              <a:ext uri="{FF2B5EF4-FFF2-40B4-BE49-F238E27FC236}">
                <a16:creationId xmlns:a16="http://schemas.microsoft.com/office/drawing/2014/main" id="{D30A1451-AD44-4C81-881A-D2A004AEDB05}"/>
              </a:ext>
            </a:extLst>
          </p:cNvPr>
          <p:cNvSpPr txBox="1"/>
          <p:nvPr/>
        </p:nvSpPr>
        <p:spPr>
          <a:xfrm>
            <a:off x="2330870" y="5771872"/>
            <a:ext cx="1133644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i-FI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Vuoden 2023 aluerajat</a:t>
            </a:r>
          </a:p>
          <a:p>
            <a:pPr>
              <a:defRPr/>
            </a:pPr>
            <a:r>
              <a:rPr lang="fi-FI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Lähde: Tilastokeskus</a:t>
            </a:r>
          </a:p>
        </p:txBody>
      </p:sp>
      <p:sp>
        <p:nvSpPr>
          <p:cNvPr id="16" name="Tekstiruutu 6">
            <a:extLst>
              <a:ext uri="{FF2B5EF4-FFF2-40B4-BE49-F238E27FC236}">
                <a16:creationId xmlns:a16="http://schemas.microsoft.com/office/drawing/2014/main" id="{15172074-A032-4E80-8EC3-A92585D9A3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8503" y="273453"/>
            <a:ext cx="7817205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36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Tulo- ja lähtömuutto ikäryhmittäin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36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2022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36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 </a:t>
            </a:r>
          </a:p>
        </p:txBody>
      </p:sp>
      <p:sp>
        <p:nvSpPr>
          <p:cNvPr id="5" name="Tekstiruutu 1">
            <a:extLst>
              <a:ext uri="{FF2B5EF4-FFF2-40B4-BE49-F238E27FC236}">
                <a16:creationId xmlns:a16="http://schemas.microsoft.com/office/drawing/2014/main" id="{DC9E18C6-424C-46F4-943C-4810C6B790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8503" y="1532954"/>
            <a:ext cx="2274982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i-FI" altLang="fi-FI" sz="15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322103 </a:t>
            </a:r>
            <a:r>
              <a:rPr lang="fi-FI" altLang="fi-FI" sz="1500" b="1" dirty="0" err="1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Gesterby-Tjuda</a:t>
            </a:r>
            <a:endParaRPr lang="fi-FI" altLang="fi-FI" sz="1500" b="1" dirty="0">
              <a:solidFill>
                <a:srgbClr val="005174"/>
              </a:solidFill>
              <a:latin typeface="Gill Sans MT" panose="020B0502020104020203" pitchFamily="34" charset="77"/>
              <a:ea typeface="+mj-ea"/>
              <a:cs typeface="+mj-cs"/>
            </a:endParaRPr>
          </a:p>
        </p:txBody>
      </p:sp>
      <p:sp>
        <p:nvSpPr>
          <p:cNvPr id="6" name="Tekstiruutu 1">
            <a:extLst>
              <a:ext uri="{FF2B5EF4-FFF2-40B4-BE49-F238E27FC236}">
                <a16:creationId xmlns:a16="http://schemas.microsoft.com/office/drawing/2014/main" id="{E8A0384C-76FD-4C80-AD72-3674DC14A0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0051" y="5024734"/>
            <a:ext cx="334418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i-FI" altLang="fi-FI" sz="12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                                                                         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9BE17024-4A64-8B40-1687-580A6A51E5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1393" y="923327"/>
            <a:ext cx="7529213" cy="5011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263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kstiruutu 11">
            <a:extLst>
              <a:ext uri="{FF2B5EF4-FFF2-40B4-BE49-F238E27FC236}">
                <a16:creationId xmlns:a16="http://schemas.microsoft.com/office/drawing/2014/main" id="{D30A1451-AD44-4C81-881A-D2A004AEDB05}"/>
              </a:ext>
            </a:extLst>
          </p:cNvPr>
          <p:cNvSpPr txBox="1"/>
          <p:nvPr/>
        </p:nvSpPr>
        <p:spPr>
          <a:xfrm>
            <a:off x="2330870" y="5771872"/>
            <a:ext cx="1133644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i-FI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Vuoden 2023 aluerajat</a:t>
            </a:r>
          </a:p>
          <a:p>
            <a:pPr>
              <a:defRPr/>
            </a:pPr>
            <a:r>
              <a:rPr lang="fi-FI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Lähde: Tilastokeskus</a:t>
            </a:r>
          </a:p>
        </p:txBody>
      </p:sp>
      <p:sp>
        <p:nvSpPr>
          <p:cNvPr id="16" name="Tekstiruutu 6">
            <a:extLst>
              <a:ext uri="{FF2B5EF4-FFF2-40B4-BE49-F238E27FC236}">
                <a16:creationId xmlns:a16="http://schemas.microsoft.com/office/drawing/2014/main" id="{15172074-A032-4E80-8EC3-A92585D9A3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8503" y="273453"/>
            <a:ext cx="7817205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36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Tulo- ja lähtömuutto ikäryhmittäin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36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2022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36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 </a:t>
            </a:r>
          </a:p>
        </p:txBody>
      </p:sp>
      <p:sp>
        <p:nvSpPr>
          <p:cNvPr id="5" name="Tekstiruutu 1">
            <a:extLst>
              <a:ext uri="{FF2B5EF4-FFF2-40B4-BE49-F238E27FC236}">
                <a16:creationId xmlns:a16="http://schemas.microsoft.com/office/drawing/2014/main" id="{90BE6DB3-369C-45FB-8E31-B1569BE5F5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8503" y="1527399"/>
            <a:ext cx="2821093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i-FI" altLang="fi-FI" sz="15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322104 </a:t>
            </a:r>
            <a:r>
              <a:rPr lang="fi-FI" altLang="fi-FI" sz="1500" b="1" dirty="0" err="1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Norrlångvik-Mattkärr</a:t>
            </a:r>
            <a:endParaRPr lang="fi-FI" altLang="fi-FI" sz="1500" b="1" dirty="0">
              <a:solidFill>
                <a:srgbClr val="005174"/>
              </a:solidFill>
              <a:latin typeface="Gill Sans MT" panose="020B0502020104020203" pitchFamily="34" charset="77"/>
              <a:ea typeface="+mj-ea"/>
              <a:cs typeface="+mj-cs"/>
            </a:endParaRPr>
          </a:p>
        </p:txBody>
      </p:sp>
      <p:sp>
        <p:nvSpPr>
          <p:cNvPr id="6" name="Tekstiruutu 1">
            <a:extLst>
              <a:ext uri="{FF2B5EF4-FFF2-40B4-BE49-F238E27FC236}">
                <a16:creationId xmlns:a16="http://schemas.microsoft.com/office/drawing/2014/main" id="{32CE65C7-858D-413B-86B1-71651DCA25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0051" y="5024734"/>
            <a:ext cx="334418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i-FI" altLang="fi-FI" sz="12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                                                                         </a:t>
            </a:r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3B3AB5BC-0695-AF0A-3674-33C32AB4FA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84387" y="1188610"/>
            <a:ext cx="6293047" cy="4688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604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kstiruutu 11">
            <a:extLst>
              <a:ext uri="{FF2B5EF4-FFF2-40B4-BE49-F238E27FC236}">
                <a16:creationId xmlns:a16="http://schemas.microsoft.com/office/drawing/2014/main" id="{D30A1451-AD44-4C81-881A-D2A004AEDB05}"/>
              </a:ext>
            </a:extLst>
          </p:cNvPr>
          <p:cNvSpPr txBox="1"/>
          <p:nvPr/>
        </p:nvSpPr>
        <p:spPr>
          <a:xfrm>
            <a:off x="2330870" y="5771872"/>
            <a:ext cx="1133644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i-FI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Vuoden 2023 aluerajat</a:t>
            </a:r>
          </a:p>
          <a:p>
            <a:pPr>
              <a:defRPr/>
            </a:pPr>
            <a:r>
              <a:rPr lang="fi-FI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Lähde: Tilastokeskus</a:t>
            </a:r>
          </a:p>
        </p:txBody>
      </p:sp>
      <p:sp>
        <p:nvSpPr>
          <p:cNvPr id="16" name="Tekstiruutu 6">
            <a:extLst>
              <a:ext uri="{FF2B5EF4-FFF2-40B4-BE49-F238E27FC236}">
                <a16:creationId xmlns:a16="http://schemas.microsoft.com/office/drawing/2014/main" id="{15172074-A032-4E80-8EC3-A92585D9A3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8503" y="273453"/>
            <a:ext cx="7817205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36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Tulo- ja lähtömuutto ikäryhmittäin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36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2022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36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 </a:t>
            </a:r>
          </a:p>
        </p:txBody>
      </p:sp>
      <p:sp>
        <p:nvSpPr>
          <p:cNvPr id="5" name="Tekstiruutu 1">
            <a:extLst>
              <a:ext uri="{FF2B5EF4-FFF2-40B4-BE49-F238E27FC236}">
                <a16:creationId xmlns:a16="http://schemas.microsoft.com/office/drawing/2014/main" id="{E1E02B0C-F8D0-4CC7-B073-2CEC73C4A8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2132" y="1532954"/>
            <a:ext cx="1627369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i-FI" altLang="fi-FI" sz="15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322105 </a:t>
            </a:r>
            <a:r>
              <a:rPr lang="fi-FI" altLang="fi-FI" sz="1500" b="1" dirty="0" err="1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Mjösund</a:t>
            </a:r>
            <a:endParaRPr lang="fi-FI" altLang="fi-FI" sz="1500" b="1" dirty="0">
              <a:solidFill>
                <a:srgbClr val="005174"/>
              </a:solidFill>
              <a:latin typeface="Gill Sans MT" panose="020B0502020104020203" pitchFamily="34" charset="77"/>
              <a:ea typeface="+mj-ea"/>
              <a:cs typeface="+mj-cs"/>
            </a:endParaRPr>
          </a:p>
        </p:txBody>
      </p:sp>
      <p:sp>
        <p:nvSpPr>
          <p:cNvPr id="6" name="Tekstiruutu 1">
            <a:extLst>
              <a:ext uri="{FF2B5EF4-FFF2-40B4-BE49-F238E27FC236}">
                <a16:creationId xmlns:a16="http://schemas.microsoft.com/office/drawing/2014/main" id="{17F68763-800C-40C1-8771-4E393D116B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0051" y="5024734"/>
            <a:ext cx="334418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i-FI" altLang="fi-FI" sz="12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                                                                         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136FBD98-9484-D040-6844-5941E23921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1393" y="923327"/>
            <a:ext cx="7529213" cy="5011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193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kstiruutu 11">
            <a:extLst>
              <a:ext uri="{FF2B5EF4-FFF2-40B4-BE49-F238E27FC236}">
                <a16:creationId xmlns:a16="http://schemas.microsoft.com/office/drawing/2014/main" id="{D30A1451-AD44-4C81-881A-D2A004AEDB05}"/>
              </a:ext>
            </a:extLst>
          </p:cNvPr>
          <p:cNvSpPr txBox="1"/>
          <p:nvPr/>
        </p:nvSpPr>
        <p:spPr>
          <a:xfrm>
            <a:off x="2330870" y="5771872"/>
            <a:ext cx="1133644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i-FI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Vuoden 2023 aluerajat</a:t>
            </a:r>
          </a:p>
          <a:p>
            <a:pPr>
              <a:defRPr/>
            </a:pPr>
            <a:r>
              <a:rPr lang="fi-FI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Lähde: Tilastokeskus</a:t>
            </a:r>
          </a:p>
        </p:txBody>
      </p:sp>
      <p:sp>
        <p:nvSpPr>
          <p:cNvPr id="16" name="Tekstiruutu 6">
            <a:extLst>
              <a:ext uri="{FF2B5EF4-FFF2-40B4-BE49-F238E27FC236}">
                <a16:creationId xmlns:a16="http://schemas.microsoft.com/office/drawing/2014/main" id="{15172074-A032-4E80-8EC3-A92585D9A3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8503" y="273453"/>
            <a:ext cx="7817205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36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Tulo- ja lähtömuutto ikäryhmittäin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36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2022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36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 </a:t>
            </a:r>
          </a:p>
        </p:txBody>
      </p:sp>
      <p:sp>
        <p:nvSpPr>
          <p:cNvPr id="5" name="Tekstiruutu 1">
            <a:extLst>
              <a:ext uri="{FF2B5EF4-FFF2-40B4-BE49-F238E27FC236}">
                <a16:creationId xmlns:a16="http://schemas.microsoft.com/office/drawing/2014/main" id="{745BFAF8-7143-41B3-A7FA-1D1148388C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8503" y="1553964"/>
            <a:ext cx="1499128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i-FI" altLang="fi-FI" sz="15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322106 Dahlby</a:t>
            </a:r>
          </a:p>
        </p:txBody>
      </p:sp>
      <p:sp>
        <p:nvSpPr>
          <p:cNvPr id="6" name="Tekstiruutu 1">
            <a:extLst>
              <a:ext uri="{FF2B5EF4-FFF2-40B4-BE49-F238E27FC236}">
                <a16:creationId xmlns:a16="http://schemas.microsoft.com/office/drawing/2014/main" id="{2DE28D08-FC8B-4F87-82DE-AFA9B1B6A7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0051" y="5024734"/>
            <a:ext cx="334418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i-FI" altLang="fi-FI" sz="12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                                                                         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B82EBA64-9771-ABE2-DA1B-D0428DD164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1393" y="923327"/>
            <a:ext cx="7529213" cy="5011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101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kstiruutu 11">
            <a:extLst>
              <a:ext uri="{FF2B5EF4-FFF2-40B4-BE49-F238E27FC236}">
                <a16:creationId xmlns:a16="http://schemas.microsoft.com/office/drawing/2014/main" id="{D30A1451-AD44-4C81-881A-D2A004AEDB05}"/>
              </a:ext>
            </a:extLst>
          </p:cNvPr>
          <p:cNvSpPr txBox="1"/>
          <p:nvPr/>
        </p:nvSpPr>
        <p:spPr>
          <a:xfrm>
            <a:off x="2330870" y="5771872"/>
            <a:ext cx="1133644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i-FI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Vuoden 2023 aluerajat</a:t>
            </a:r>
          </a:p>
          <a:p>
            <a:pPr>
              <a:defRPr/>
            </a:pPr>
            <a:r>
              <a:rPr lang="fi-FI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Lähde: Tilastokeskus</a:t>
            </a:r>
          </a:p>
        </p:txBody>
      </p:sp>
      <p:sp>
        <p:nvSpPr>
          <p:cNvPr id="16" name="Tekstiruutu 6">
            <a:extLst>
              <a:ext uri="{FF2B5EF4-FFF2-40B4-BE49-F238E27FC236}">
                <a16:creationId xmlns:a16="http://schemas.microsoft.com/office/drawing/2014/main" id="{15172074-A032-4E80-8EC3-A92585D9A3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8503" y="273453"/>
            <a:ext cx="7817205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36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Tulo- ja lähtömuutto ikäryhmittäin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36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2022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36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 </a:t>
            </a:r>
          </a:p>
        </p:txBody>
      </p:sp>
      <p:sp>
        <p:nvSpPr>
          <p:cNvPr id="5" name="Tekstiruutu 1">
            <a:extLst>
              <a:ext uri="{FF2B5EF4-FFF2-40B4-BE49-F238E27FC236}">
                <a16:creationId xmlns:a16="http://schemas.microsoft.com/office/drawing/2014/main" id="{745BFAF8-7143-41B3-A7FA-1D1148388C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8503" y="1553964"/>
            <a:ext cx="1681871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i-FI" altLang="fi-FI" sz="15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322107 </a:t>
            </a:r>
            <a:r>
              <a:rPr lang="fi-FI" altLang="fi-FI" sz="1500" b="1" dirty="0" err="1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Kila</a:t>
            </a:r>
            <a:r>
              <a:rPr lang="fi-FI" altLang="fi-FI" sz="15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-Kiila</a:t>
            </a:r>
          </a:p>
        </p:txBody>
      </p:sp>
      <p:sp>
        <p:nvSpPr>
          <p:cNvPr id="6" name="Tekstiruutu 1">
            <a:extLst>
              <a:ext uri="{FF2B5EF4-FFF2-40B4-BE49-F238E27FC236}">
                <a16:creationId xmlns:a16="http://schemas.microsoft.com/office/drawing/2014/main" id="{2DE28D08-FC8B-4F87-82DE-AFA9B1B6A7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0051" y="5024734"/>
            <a:ext cx="334418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fi-FI" altLang="fi-FI" sz="12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                                                                         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E2E3838C-6412-1134-4003-520B7ABF52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1393" y="923327"/>
            <a:ext cx="7529213" cy="5011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9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usi_pohja2019.potx" id="{83EB24F5-EC27-42DC-9DE1-EA22A9FCA5F9}" vid="{19FB4A8E-972C-4A0B-AAD6-6BEB80C2FA9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4888</TotalTime>
  <Words>262</Words>
  <Application>Microsoft Office PowerPoint</Application>
  <PresentationFormat>Laajakuva</PresentationFormat>
  <Paragraphs>116</Paragraphs>
  <Slides>17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Gill Sans MT</vt:lpstr>
      <vt:lpstr>Office Theme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RUBRIK</dc:title>
  <dc:creator>Sam Sihvonen</dc:creator>
  <cp:lastModifiedBy>Miia Huomo</cp:lastModifiedBy>
  <cp:revision>69</cp:revision>
  <dcterms:created xsi:type="dcterms:W3CDTF">2019-01-16T09:22:14Z</dcterms:created>
  <dcterms:modified xsi:type="dcterms:W3CDTF">2023-06-02T08:18:15Z</dcterms:modified>
</cp:coreProperties>
</file>