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21.12.2023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9740"/>
            <a:ext cx="10515600" cy="132556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i-FI" dirty="0"/>
              <a:t>Työpaikkaomavaraisuus  kunnittain </a:t>
            </a:r>
            <a:br>
              <a:rPr lang="fi-FI" dirty="0"/>
            </a:br>
            <a:r>
              <a:rPr lang="fi-FI" dirty="0"/>
              <a:t>1990–2022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2694963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30" name="Päiväyksen paikkamerkki 3">
            <a:extLst>
              <a:ext uri="{FF2B5EF4-FFF2-40B4-BE49-F238E27FC236}">
                <a16:creationId xmlns:a16="http://schemas.microsoft.com/office/drawing/2014/main" id="{DCBCD14F-740A-4D3F-93EA-8567ED9B62A7}"/>
              </a:ext>
            </a:extLst>
          </p:cNvPr>
          <p:cNvSpPr txBox="1">
            <a:spLocks/>
          </p:cNvSpPr>
          <p:nvPr/>
        </p:nvSpPr>
        <p:spPr>
          <a:xfrm>
            <a:off x="744523" y="6016261"/>
            <a:ext cx="432048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Iin ja Oulun välinen osakuntaliitos huomioitu vuodesta 2018 lähtien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9" name="Tekstiruutu 6">
            <a:extLst>
              <a:ext uri="{FF2B5EF4-FFF2-40B4-BE49-F238E27FC236}">
                <a16:creationId xmlns:a16="http://schemas.microsoft.com/office/drawing/2014/main" id="{844E811F-82A3-4A5F-8528-0B4B48ED4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590" y="1485894"/>
            <a:ext cx="81659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200" dirty="0">
                <a:solidFill>
                  <a:srgbClr val="004365"/>
                </a:solidFill>
                <a:cs typeface="Arial" panose="020B0604020202020204" pitchFamily="34" charset="0"/>
              </a:rPr>
              <a:t>Työpaikkaomavaraisuus ilmaisee alueen työpaikkojen ja alueella asuvan työllisen työvoiman määrän välisen suhteen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A5D61BD6-A9A9-FC54-F23B-893E0D188A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4179" y="1944896"/>
            <a:ext cx="730364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32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Työpaikkaomavaraisuus  kunnittain  1990–2022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22</cp:revision>
  <dcterms:created xsi:type="dcterms:W3CDTF">2022-11-28T07:35:46Z</dcterms:created>
  <dcterms:modified xsi:type="dcterms:W3CDTF">2023-12-21T12:42:18Z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